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5.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3.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14.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16.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7.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8.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notesSlides/notesSlide19.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2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21.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22.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23.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4.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25.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6.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2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28.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9.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0.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sldIdLst>
    <p:sldId id="256" r:id="rId2"/>
    <p:sldId id="327" r:id="rId3"/>
    <p:sldId id="326" r:id="rId4"/>
    <p:sldId id="354" r:id="rId5"/>
    <p:sldId id="315" r:id="rId6"/>
    <p:sldId id="317" r:id="rId7"/>
    <p:sldId id="267" r:id="rId8"/>
    <p:sldId id="300" r:id="rId9"/>
    <p:sldId id="270" r:id="rId10"/>
    <p:sldId id="337" r:id="rId11"/>
    <p:sldId id="334" r:id="rId12"/>
    <p:sldId id="330" r:id="rId13"/>
    <p:sldId id="357" r:id="rId14"/>
    <p:sldId id="280" r:id="rId15"/>
    <p:sldId id="333" r:id="rId16"/>
    <p:sldId id="329" r:id="rId17"/>
    <p:sldId id="322" r:id="rId18"/>
    <p:sldId id="320" r:id="rId19"/>
    <p:sldId id="282" r:id="rId20"/>
    <p:sldId id="283" r:id="rId21"/>
    <p:sldId id="284" r:id="rId22"/>
    <p:sldId id="323" r:id="rId23"/>
    <p:sldId id="285" r:id="rId24"/>
    <p:sldId id="286" r:id="rId25"/>
    <p:sldId id="361" r:id="rId26"/>
    <p:sldId id="355" r:id="rId27"/>
    <p:sldId id="309" r:id="rId28"/>
    <p:sldId id="349" r:id="rId29"/>
    <p:sldId id="352" r:id="rId30"/>
    <p:sldId id="344" r:id="rId31"/>
    <p:sldId id="345" r:id="rId32"/>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55" autoAdjust="0"/>
    <p:restoredTop sz="94694"/>
  </p:normalViewPr>
  <p:slideViewPr>
    <p:cSldViewPr snapToGrid="0">
      <p:cViewPr varScale="1">
        <p:scale>
          <a:sx n="121" d="100"/>
          <a:sy n="121" d="100"/>
        </p:scale>
        <p:origin x="352"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fr-CA" smtClean="0"/>
              <a:t>19-10-27</a:t>
            </a:fld>
            <a:endParaRPr lang="fr-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fr-CA" smtClean="0"/>
              <a:t>‹#›</a:t>
            </a:fld>
            <a:endParaRPr lang="fr-CA"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a:t>
            </a:fld>
            <a:endParaRPr lang="fr-CA" dirty="0"/>
          </a:p>
        </p:txBody>
      </p:sp>
    </p:spTree>
    <p:extLst>
      <p:ext uri="{BB962C8B-B14F-4D97-AF65-F5344CB8AC3E}">
        <p14:creationId xmlns:p14="http://schemas.microsoft.com/office/powerpoint/2010/main" val="1143852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10</a:t>
            </a:fld>
            <a:endParaRPr lang="fr-CA" dirty="0"/>
          </a:p>
        </p:txBody>
      </p:sp>
    </p:spTree>
    <p:extLst>
      <p:ext uri="{BB962C8B-B14F-4D97-AF65-F5344CB8AC3E}">
        <p14:creationId xmlns:p14="http://schemas.microsoft.com/office/powerpoint/2010/main" val="1665264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11</a:t>
            </a:fld>
            <a:endParaRPr lang="fr-CA" dirty="0"/>
          </a:p>
        </p:txBody>
      </p:sp>
    </p:spTree>
    <p:extLst>
      <p:ext uri="{BB962C8B-B14F-4D97-AF65-F5344CB8AC3E}">
        <p14:creationId xmlns:p14="http://schemas.microsoft.com/office/powerpoint/2010/main" val="472251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12</a:t>
            </a:fld>
            <a:endParaRPr lang="fr-CA" dirty="0"/>
          </a:p>
        </p:txBody>
      </p:sp>
    </p:spTree>
    <p:extLst>
      <p:ext uri="{BB962C8B-B14F-4D97-AF65-F5344CB8AC3E}">
        <p14:creationId xmlns:p14="http://schemas.microsoft.com/office/powerpoint/2010/main" val="2601305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13</a:t>
            </a:fld>
            <a:endParaRPr lang="fr-CA" dirty="0"/>
          </a:p>
        </p:txBody>
      </p:sp>
    </p:spTree>
    <p:extLst>
      <p:ext uri="{BB962C8B-B14F-4D97-AF65-F5344CB8AC3E}">
        <p14:creationId xmlns:p14="http://schemas.microsoft.com/office/powerpoint/2010/main" val="57532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14</a:t>
            </a:fld>
            <a:endParaRPr lang="fr-CA" dirty="0"/>
          </a:p>
        </p:txBody>
      </p:sp>
    </p:spTree>
    <p:extLst>
      <p:ext uri="{BB962C8B-B14F-4D97-AF65-F5344CB8AC3E}">
        <p14:creationId xmlns:p14="http://schemas.microsoft.com/office/powerpoint/2010/main" val="4254746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15</a:t>
            </a:fld>
            <a:endParaRPr lang="fr-CA" dirty="0"/>
          </a:p>
        </p:txBody>
      </p:sp>
    </p:spTree>
    <p:extLst>
      <p:ext uri="{BB962C8B-B14F-4D97-AF65-F5344CB8AC3E}">
        <p14:creationId xmlns:p14="http://schemas.microsoft.com/office/powerpoint/2010/main" val="3327808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16</a:t>
            </a:fld>
            <a:endParaRPr lang="fr-CA" dirty="0"/>
          </a:p>
        </p:txBody>
      </p:sp>
    </p:spTree>
    <p:extLst>
      <p:ext uri="{BB962C8B-B14F-4D97-AF65-F5344CB8AC3E}">
        <p14:creationId xmlns:p14="http://schemas.microsoft.com/office/powerpoint/2010/main" val="1175562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17</a:t>
            </a:fld>
            <a:endParaRPr lang="fr-CA" dirty="0"/>
          </a:p>
        </p:txBody>
      </p:sp>
    </p:spTree>
    <p:extLst>
      <p:ext uri="{BB962C8B-B14F-4D97-AF65-F5344CB8AC3E}">
        <p14:creationId xmlns:p14="http://schemas.microsoft.com/office/powerpoint/2010/main" val="253441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18</a:t>
            </a:fld>
            <a:endParaRPr lang="fr-CA" dirty="0"/>
          </a:p>
        </p:txBody>
      </p:sp>
    </p:spTree>
    <p:extLst>
      <p:ext uri="{BB962C8B-B14F-4D97-AF65-F5344CB8AC3E}">
        <p14:creationId xmlns:p14="http://schemas.microsoft.com/office/powerpoint/2010/main" val="4004998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19</a:t>
            </a:fld>
            <a:endParaRPr lang="fr-CA" dirty="0"/>
          </a:p>
        </p:txBody>
      </p:sp>
    </p:spTree>
    <p:extLst>
      <p:ext uri="{BB962C8B-B14F-4D97-AF65-F5344CB8AC3E}">
        <p14:creationId xmlns:p14="http://schemas.microsoft.com/office/powerpoint/2010/main" val="264241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a:t>
            </a:fld>
            <a:endParaRPr lang="fr-CA" dirty="0"/>
          </a:p>
        </p:txBody>
      </p:sp>
    </p:spTree>
    <p:extLst>
      <p:ext uri="{BB962C8B-B14F-4D97-AF65-F5344CB8AC3E}">
        <p14:creationId xmlns:p14="http://schemas.microsoft.com/office/powerpoint/2010/main" val="3661627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20</a:t>
            </a:fld>
            <a:endParaRPr lang="fr-CA" dirty="0"/>
          </a:p>
        </p:txBody>
      </p:sp>
    </p:spTree>
    <p:extLst>
      <p:ext uri="{BB962C8B-B14F-4D97-AF65-F5344CB8AC3E}">
        <p14:creationId xmlns:p14="http://schemas.microsoft.com/office/powerpoint/2010/main" val="401288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21</a:t>
            </a:fld>
            <a:endParaRPr lang="fr-CA" dirty="0"/>
          </a:p>
        </p:txBody>
      </p:sp>
    </p:spTree>
    <p:extLst>
      <p:ext uri="{BB962C8B-B14F-4D97-AF65-F5344CB8AC3E}">
        <p14:creationId xmlns:p14="http://schemas.microsoft.com/office/powerpoint/2010/main" val="156326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22</a:t>
            </a:fld>
            <a:endParaRPr lang="fr-CA" dirty="0"/>
          </a:p>
        </p:txBody>
      </p:sp>
    </p:spTree>
    <p:extLst>
      <p:ext uri="{BB962C8B-B14F-4D97-AF65-F5344CB8AC3E}">
        <p14:creationId xmlns:p14="http://schemas.microsoft.com/office/powerpoint/2010/main" val="296739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23</a:t>
            </a:fld>
            <a:endParaRPr lang="fr-CA" dirty="0"/>
          </a:p>
        </p:txBody>
      </p:sp>
    </p:spTree>
    <p:extLst>
      <p:ext uri="{BB962C8B-B14F-4D97-AF65-F5344CB8AC3E}">
        <p14:creationId xmlns:p14="http://schemas.microsoft.com/office/powerpoint/2010/main" val="4116623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24</a:t>
            </a:fld>
            <a:endParaRPr lang="fr-CA" dirty="0"/>
          </a:p>
        </p:txBody>
      </p:sp>
    </p:spTree>
    <p:extLst>
      <p:ext uri="{BB962C8B-B14F-4D97-AF65-F5344CB8AC3E}">
        <p14:creationId xmlns:p14="http://schemas.microsoft.com/office/powerpoint/2010/main" val="1926659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25</a:t>
            </a:fld>
            <a:endParaRPr lang="fr-CA" dirty="0"/>
          </a:p>
        </p:txBody>
      </p:sp>
    </p:spTree>
    <p:extLst>
      <p:ext uri="{BB962C8B-B14F-4D97-AF65-F5344CB8AC3E}">
        <p14:creationId xmlns:p14="http://schemas.microsoft.com/office/powerpoint/2010/main" val="2161554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26</a:t>
            </a:fld>
            <a:endParaRPr lang="fr-CA" dirty="0"/>
          </a:p>
        </p:txBody>
      </p:sp>
    </p:spTree>
    <p:extLst>
      <p:ext uri="{BB962C8B-B14F-4D97-AF65-F5344CB8AC3E}">
        <p14:creationId xmlns:p14="http://schemas.microsoft.com/office/powerpoint/2010/main" val="2733872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27</a:t>
            </a:fld>
            <a:endParaRPr lang="fr-CA" dirty="0"/>
          </a:p>
        </p:txBody>
      </p:sp>
    </p:spTree>
    <p:extLst>
      <p:ext uri="{BB962C8B-B14F-4D97-AF65-F5344CB8AC3E}">
        <p14:creationId xmlns:p14="http://schemas.microsoft.com/office/powerpoint/2010/main" val="2444213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28</a:t>
            </a:fld>
            <a:endParaRPr lang="fr-CA" dirty="0"/>
          </a:p>
        </p:txBody>
      </p:sp>
    </p:spTree>
    <p:extLst>
      <p:ext uri="{BB962C8B-B14F-4D97-AF65-F5344CB8AC3E}">
        <p14:creationId xmlns:p14="http://schemas.microsoft.com/office/powerpoint/2010/main" val="1571561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29</a:t>
            </a:fld>
            <a:endParaRPr lang="fr-CA" dirty="0"/>
          </a:p>
        </p:txBody>
      </p:sp>
    </p:spTree>
    <p:extLst>
      <p:ext uri="{BB962C8B-B14F-4D97-AF65-F5344CB8AC3E}">
        <p14:creationId xmlns:p14="http://schemas.microsoft.com/office/powerpoint/2010/main" val="32307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a:t>
            </a:fld>
            <a:endParaRPr lang="fr-CA" dirty="0"/>
          </a:p>
        </p:txBody>
      </p:sp>
    </p:spTree>
    <p:extLst>
      <p:ext uri="{BB962C8B-B14F-4D97-AF65-F5344CB8AC3E}">
        <p14:creationId xmlns:p14="http://schemas.microsoft.com/office/powerpoint/2010/main" val="3298945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30</a:t>
            </a:fld>
            <a:endParaRPr lang="fr-CA" dirty="0"/>
          </a:p>
        </p:txBody>
      </p:sp>
    </p:spTree>
    <p:extLst>
      <p:ext uri="{BB962C8B-B14F-4D97-AF65-F5344CB8AC3E}">
        <p14:creationId xmlns:p14="http://schemas.microsoft.com/office/powerpoint/2010/main" val="97231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31</a:t>
            </a:fld>
            <a:endParaRPr lang="fr-CA" dirty="0"/>
          </a:p>
        </p:txBody>
      </p:sp>
    </p:spTree>
    <p:extLst>
      <p:ext uri="{BB962C8B-B14F-4D97-AF65-F5344CB8AC3E}">
        <p14:creationId xmlns:p14="http://schemas.microsoft.com/office/powerpoint/2010/main" val="1063086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a:t>
            </a:fld>
            <a:endParaRPr lang="fr-CA" dirty="0"/>
          </a:p>
        </p:txBody>
      </p:sp>
    </p:spTree>
    <p:extLst>
      <p:ext uri="{BB962C8B-B14F-4D97-AF65-F5344CB8AC3E}">
        <p14:creationId xmlns:p14="http://schemas.microsoft.com/office/powerpoint/2010/main" val="745562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5</a:t>
            </a:fld>
            <a:endParaRPr lang="fr-CA" dirty="0"/>
          </a:p>
        </p:txBody>
      </p:sp>
    </p:spTree>
    <p:extLst>
      <p:ext uri="{BB962C8B-B14F-4D97-AF65-F5344CB8AC3E}">
        <p14:creationId xmlns:p14="http://schemas.microsoft.com/office/powerpoint/2010/main" val="1619086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6</a:t>
            </a:fld>
            <a:endParaRPr lang="fr-CA" dirty="0"/>
          </a:p>
        </p:txBody>
      </p:sp>
    </p:spTree>
    <p:extLst>
      <p:ext uri="{BB962C8B-B14F-4D97-AF65-F5344CB8AC3E}">
        <p14:creationId xmlns:p14="http://schemas.microsoft.com/office/powerpoint/2010/main" val="3876796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7</a:t>
            </a:fld>
            <a:endParaRPr lang="fr-CA" dirty="0"/>
          </a:p>
        </p:txBody>
      </p:sp>
    </p:spTree>
    <p:extLst>
      <p:ext uri="{BB962C8B-B14F-4D97-AF65-F5344CB8AC3E}">
        <p14:creationId xmlns:p14="http://schemas.microsoft.com/office/powerpoint/2010/main" val="1627206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8</a:t>
            </a:fld>
            <a:endParaRPr lang="fr-CA" dirty="0"/>
          </a:p>
        </p:txBody>
      </p:sp>
    </p:spTree>
    <p:extLst>
      <p:ext uri="{BB962C8B-B14F-4D97-AF65-F5344CB8AC3E}">
        <p14:creationId xmlns:p14="http://schemas.microsoft.com/office/powerpoint/2010/main" val="1896762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9</a:t>
            </a:fld>
            <a:endParaRPr lang="fr-CA" dirty="0"/>
          </a:p>
        </p:txBody>
      </p:sp>
    </p:spTree>
    <p:extLst>
      <p:ext uri="{BB962C8B-B14F-4D97-AF65-F5344CB8AC3E}">
        <p14:creationId xmlns:p14="http://schemas.microsoft.com/office/powerpoint/2010/main" val="236628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CA"/>
              <a:t>Click to edit Master title style</a:t>
            </a:r>
            <a:endParaRPr lang="fr-CA"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fr-C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CA"/>
              <a:t>Click to edit Master title style</a:t>
            </a:r>
            <a:endParaRPr lang="fr-CA"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fr-CA"/>
              <a:t>Edit Master text styles</a:t>
            </a:r>
          </a:p>
          <a:p>
            <a:pPr lvl="1"/>
            <a:r>
              <a:rPr lang="fr-CA"/>
              <a:t>Second level</a:t>
            </a:r>
          </a:p>
          <a:p>
            <a:pPr lvl="2"/>
            <a:r>
              <a:rPr lang="fr-CA"/>
              <a:t>Third level</a:t>
            </a:r>
          </a:p>
          <a:p>
            <a:pPr lvl="3"/>
            <a:r>
              <a:rPr lang="fr-CA"/>
              <a:t>Fourth level</a:t>
            </a:r>
            <a:endParaRPr lang="fr-CA"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63CE7028-CDC2-A048-9FDF-C46CEB99E2DB}"/>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a16="http://schemas.microsoft.com/office/drawing/2014/main" id="{FF5D9608-6046-B74F-AD6B-B49AB843FA8C}"/>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18B58284-4A9F-8B47-93D9-EDA38991E4C1}"/>
              </a:ext>
            </a:extLst>
          </p:cNvPr>
          <p:cNvSpPr txBox="1"/>
          <p:nvPr userDrawn="1"/>
        </p:nvSpPr>
        <p:spPr>
          <a:xfrm>
            <a:off x="9037320" y="6407719"/>
            <a:ext cx="2377440" cy="369332"/>
          </a:xfrm>
          <a:prstGeom prst="rect">
            <a:avLst/>
          </a:prstGeom>
          <a:noFill/>
        </p:spPr>
        <p:txBody>
          <a:bodyPr wrap="square" rtlCol="0">
            <a:spAutoFit/>
          </a:bodyPr>
          <a:lstStyle/>
          <a:p>
            <a:pPr algn="r"/>
            <a:r>
              <a:rPr lang="fr-CA" dirty="0">
                <a:solidFill>
                  <a:srgbClr val="B3B3B3"/>
                </a:solidFill>
                <a:hlinkClick r:id="rId12">
                  <a:extLst>
                    <a:ext uri="{A12FA001-AC4F-418D-AE19-62706E023703}">
                      <ahyp:hlinkClr xmlns:ahyp="http://schemas.microsoft.com/office/drawing/2018/hyperlinkcolor" val="tx"/>
                    </a:ext>
                  </a:extLst>
                </a:hlinkClick>
              </a:rPr>
              <a:t>data-action-lab.com</a:t>
            </a:r>
            <a:endParaRPr lang="fr-CA"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hyperlink" Target="data-action-lab.com" TargetMode="External"/><Relationship Id="rId4" Type="http://schemas.openxmlformats.org/officeDocument/2006/relationships/tags" Target="../tags/tag5.xml"/><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2.xml"/><Relationship Id="rId3" Type="http://schemas.openxmlformats.org/officeDocument/2006/relationships/tags" Target="../tags/tag83.xml"/><Relationship Id="rId7" Type="http://schemas.openxmlformats.org/officeDocument/2006/relationships/tags" Target="../tags/tag87.xml"/><Relationship Id="rId12" Type="http://schemas.openxmlformats.org/officeDocument/2006/relationships/tags" Target="../tags/tag92.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5" Type="http://schemas.openxmlformats.org/officeDocument/2006/relationships/tags" Target="../tags/tag85.xml"/><Relationship Id="rId10" Type="http://schemas.openxmlformats.org/officeDocument/2006/relationships/tags" Target="../tags/tag90.xml"/><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notesSlide" Target="../notesSlides/notesSlide12.xml"/><Relationship Id="rId5" Type="http://schemas.openxmlformats.org/officeDocument/2006/relationships/tags" Target="../tags/tag100.xml"/><Relationship Id="rId10" Type="http://schemas.openxmlformats.org/officeDocument/2006/relationships/slideLayout" Target="../slideLayouts/slideLayout2.xml"/><Relationship Id="rId4" Type="http://schemas.openxmlformats.org/officeDocument/2006/relationships/tags" Target="../tags/tag99.xml"/><Relationship Id="rId9" Type="http://schemas.openxmlformats.org/officeDocument/2006/relationships/tags" Target="../tags/tag104.xml"/></Relationships>
</file>

<file path=ppt/slides/_rels/slide13.xml.rels><?xml version="1.0" encoding="UTF-8" standalone="yes"?>
<Relationships xmlns="http://schemas.openxmlformats.org/package/2006/relationships"><Relationship Id="rId8" Type="http://schemas.openxmlformats.org/officeDocument/2006/relationships/tags" Target="../tags/tag112.xml"/><Relationship Id="rId3" Type="http://schemas.openxmlformats.org/officeDocument/2006/relationships/tags" Target="../tags/tag107.xml"/><Relationship Id="rId7" Type="http://schemas.openxmlformats.org/officeDocument/2006/relationships/tags" Target="../tags/tag111.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4.emf"/><Relationship Id="rId5" Type="http://schemas.openxmlformats.org/officeDocument/2006/relationships/tags" Target="../tags/tag109.xml"/><Relationship Id="rId10" Type="http://schemas.openxmlformats.org/officeDocument/2006/relationships/notesSlide" Target="../notesSlides/notesSlide13.xml"/><Relationship Id="rId4" Type="http://schemas.openxmlformats.org/officeDocument/2006/relationships/tags" Target="../tags/tag108.xml"/><Relationship Id="rId9"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2.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4.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12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tags" Target="../tags/tag128.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9" Type="http://schemas.openxmlformats.org/officeDocument/2006/relationships/slideLayout" Target="../slideLayouts/slideLayout2.xml"/><Relationship Id="rId21" Type="http://schemas.openxmlformats.org/officeDocument/2006/relationships/tags" Target="../tags/tag27.xml"/><Relationship Id="rId34" Type="http://schemas.openxmlformats.org/officeDocument/2006/relationships/tags" Target="../tags/tag40.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33" Type="http://schemas.openxmlformats.org/officeDocument/2006/relationships/tags" Target="../tags/tag39.xml"/><Relationship Id="rId38" Type="http://schemas.openxmlformats.org/officeDocument/2006/relationships/tags" Target="../tags/tag44.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tags" Target="../tags/tag35.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32" Type="http://schemas.openxmlformats.org/officeDocument/2006/relationships/tags" Target="../tags/tag38.xml"/><Relationship Id="rId37" Type="http://schemas.openxmlformats.org/officeDocument/2006/relationships/tags" Target="../tags/tag43.xml"/><Relationship Id="rId40" Type="http://schemas.openxmlformats.org/officeDocument/2006/relationships/notesSlide" Target="../notesSlides/notesSlide2.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tags" Target="../tags/tag34.xml"/><Relationship Id="rId36" Type="http://schemas.openxmlformats.org/officeDocument/2006/relationships/tags" Target="../tags/tag42.xml"/><Relationship Id="rId10" Type="http://schemas.openxmlformats.org/officeDocument/2006/relationships/tags" Target="../tags/tag16.xml"/><Relationship Id="rId19" Type="http://schemas.openxmlformats.org/officeDocument/2006/relationships/tags" Target="../tags/tag25.xml"/><Relationship Id="rId31" Type="http://schemas.openxmlformats.org/officeDocument/2006/relationships/tags" Target="../tags/tag37.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 Id="rId30" Type="http://schemas.openxmlformats.org/officeDocument/2006/relationships/tags" Target="../tags/tag36.xml"/><Relationship Id="rId35" Type="http://schemas.openxmlformats.org/officeDocument/2006/relationships/tags" Target="../tags/tag41.xml"/><Relationship Id="rId8" Type="http://schemas.openxmlformats.org/officeDocument/2006/relationships/tags" Target="../tags/tag14.xml"/><Relationship Id="rId3" Type="http://schemas.openxmlformats.org/officeDocument/2006/relationships/tags" Target="../tags/tag9.xml"/></Relationships>
</file>

<file path=ppt/slides/_rels/slide20.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15.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2.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0.xml"/><Relationship Id="rId1" Type="http://schemas.openxmlformats.org/officeDocument/2006/relationships/tags" Target="../tags/tag139.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43.xml"/><Relationship Id="rId7" Type="http://schemas.openxmlformats.org/officeDocument/2006/relationships/notesSlide" Target="../notesSlides/notesSlide24.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slideLayout" Target="../slideLayouts/slideLayout2.xml"/><Relationship Id="rId5" Type="http://schemas.openxmlformats.org/officeDocument/2006/relationships/tags" Target="../tags/tag145.xml"/><Relationship Id="rId4" Type="http://schemas.openxmlformats.org/officeDocument/2006/relationships/tags" Target="../tags/tag14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5" Type="http://schemas.openxmlformats.org/officeDocument/2006/relationships/notesSlide" Target="../notesSlides/notesSlide26.xml"/><Relationship Id="rId4"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2.xml"/><Relationship Id="rId1" Type="http://schemas.openxmlformats.org/officeDocument/2006/relationships/tags" Target="../tags/tag151.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tags" Target="../tags/tag155.xml"/><Relationship Id="rId7" Type="http://schemas.openxmlformats.org/officeDocument/2006/relationships/notesSlide" Target="../notesSlides/notesSlide28.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slideLayout" Target="../slideLayouts/slideLayout2.xml"/><Relationship Id="rId5" Type="http://schemas.openxmlformats.org/officeDocument/2006/relationships/tags" Target="../tags/tag157.xml"/><Relationship Id="rId10" Type="http://schemas.openxmlformats.org/officeDocument/2006/relationships/image" Target="../media/image19.emf"/><Relationship Id="rId4" Type="http://schemas.openxmlformats.org/officeDocument/2006/relationships/tags" Target="../tags/tag156.xml"/><Relationship Id="rId9"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notesSlide" Target="../notesSlides/notesSlide29.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slideLayout" Target="../slideLayouts/slideLayout2.xml"/><Relationship Id="rId5" Type="http://schemas.openxmlformats.org/officeDocument/2006/relationships/tags" Target="../tags/tag162.xml"/><Relationship Id="rId4" Type="http://schemas.openxmlformats.org/officeDocument/2006/relationships/tags" Target="../tags/tag161.xml"/></Relationships>
</file>

<file path=ppt/slides/_rels/slide3.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image" Target="../media/image4.emf"/><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notesSlide" Target="../notesSlides/notesSlide3.xml"/><Relationship Id="rId5" Type="http://schemas.openxmlformats.org/officeDocument/2006/relationships/tags" Target="../tags/tag49.xml"/><Relationship Id="rId10" Type="http://schemas.openxmlformats.org/officeDocument/2006/relationships/slideLayout" Target="../slideLayouts/slideLayout2.xml"/><Relationship Id="rId4" Type="http://schemas.openxmlformats.org/officeDocument/2006/relationships/tags" Target="../tags/tag48.xml"/><Relationship Id="rId9" Type="http://schemas.openxmlformats.org/officeDocument/2006/relationships/tags" Target="../tags/tag5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6.xml"/><Relationship Id="rId1" Type="http://schemas.openxmlformats.org/officeDocument/2006/relationships/tags" Target="../tags/tag165.xml"/><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tags" Target="../tags/tag56.xml"/><Relationship Id="rId7" Type="http://schemas.openxmlformats.org/officeDocument/2006/relationships/notesSlide" Target="../notesSlides/notesSlide4.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2.xml"/><Relationship Id="rId5" Type="http://schemas.openxmlformats.org/officeDocument/2006/relationships/tags" Target="../tags/tag58.xml"/><Relationship Id="rId10" Type="http://schemas.openxmlformats.org/officeDocument/2006/relationships/image" Target="../media/image6.png"/><Relationship Id="rId4" Type="http://schemas.openxmlformats.org/officeDocument/2006/relationships/tags" Target="../tags/tag57.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69.xml"/><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notesSlide" Target="../notesSlides/notesSlide6.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slideLayout" Target="../slideLayouts/slideLayout2.xml"/><Relationship Id="rId5" Type="http://schemas.openxmlformats.org/officeDocument/2006/relationships/tags" Target="../tags/tag6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8.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9.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581192" y="1020431"/>
            <a:ext cx="7487044" cy="1475013"/>
          </a:xfrm>
        </p:spPr>
        <p:txBody>
          <a:bodyPr/>
          <a:lstStyle/>
          <a:p>
            <a:r>
              <a:rPr lang="fr-CA" dirty="0"/>
              <a:t>Architecture de données et de l’information</a:t>
            </a:r>
          </a:p>
        </p:txBody>
      </p:sp>
      <p:sp>
        <p:nvSpPr>
          <p:cNvPr id="3" name="Subtitle 2"/>
          <p:cNvSpPr>
            <a:spLocks noGrp="1"/>
          </p:cNvSpPr>
          <p:nvPr>
            <p:ph type="subTitle" idx="1"/>
            <p:custDataLst>
              <p:tags r:id="rId2"/>
            </p:custDataLst>
          </p:nvPr>
        </p:nvSpPr>
        <p:spPr/>
        <p:txBody>
          <a:bodyPr/>
          <a:lstStyle/>
          <a:p>
            <a:r>
              <a:rPr lang="en-US" dirty="0"/>
              <a:t>PRÉPARATION DU TERRAIN</a:t>
            </a:r>
          </a:p>
        </p:txBody>
      </p:sp>
      <p:pic>
        <p:nvPicPr>
          <p:cNvPr id="4" name="Picture 3"/>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custDataLst>
              <p:tags r:id="rId5"/>
            </p:custDataLst>
          </p:nvPr>
        </p:nvSpPr>
        <p:spPr>
          <a:xfrm>
            <a:off x="9037320" y="6407719"/>
            <a:ext cx="2377440" cy="369332"/>
          </a:xfrm>
          <a:prstGeom prst="rect">
            <a:avLst/>
          </a:prstGeom>
          <a:noFill/>
        </p:spPr>
        <p:txBody>
          <a:bodyPr wrap="square" rtlCol="0">
            <a:spAutoFit/>
          </a:bodyPr>
          <a:lstStyle/>
          <a:p>
            <a:pPr algn="r"/>
            <a:r>
              <a:rPr lang="fr-CA" dirty="0">
                <a:hlinkClick r:id="rId10"/>
              </a:rPr>
              <a:t>data-action-lab.com</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Liens au sein des systèmes</a:t>
            </a:r>
          </a:p>
        </p:txBody>
      </p:sp>
      <p:sp>
        <p:nvSpPr>
          <p:cNvPr id="5" name="Content Placeholder 4"/>
          <p:cNvSpPr>
            <a:spLocks noGrp="1"/>
          </p:cNvSpPr>
          <p:nvPr>
            <p:ph idx="1"/>
            <p:custDataLst>
              <p:tags r:id="rId2"/>
            </p:custDataLst>
          </p:nvPr>
        </p:nvSpPr>
        <p:spPr>
          <a:xfrm>
            <a:off x="469124" y="2001616"/>
            <a:ext cx="5302348" cy="2834931"/>
          </a:xfrm>
        </p:spPr>
        <p:txBody>
          <a:bodyPr/>
          <a:lstStyle/>
          <a:p>
            <a:pPr marL="342900" indent="-342900">
              <a:buFont typeface="Wingdings" charset="2"/>
              <a:buChar char="§"/>
            </a:pPr>
            <a:r>
              <a:rPr lang="fr-CA" dirty="0"/>
              <a:t>quelques liens fondamentaux : </a:t>
            </a:r>
          </a:p>
          <a:p>
            <a:pPr marL="972900" lvl="1" indent="-342900">
              <a:buFont typeface="Wingdings" charset="2"/>
              <a:buChar char="§"/>
            </a:pPr>
            <a:r>
              <a:rPr lang="fr-CA" dirty="0"/>
              <a:t>en partie</a:t>
            </a:r>
          </a:p>
          <a:p>
            <a:pPr marL="972900" lvl="1" indent="-342900">
              <a:buFont typeface="Wingdings" charset="2"/>
              <a:buChar char="§"/>
            </a:pPr>
            <a:r>
              <a:rPr lang="fr-CA" dirty="0"/>
              <a:t>est une</a:t>
            </a:r>
          </a:p>
          <a:p>
            <a:pPr marL="972900" lvl="1" indent="-342900">
              <a:buFont typeface="Wingdings" charset="2"/>
              <a:buChar char="§"/>
            </a:pPr>
            <a:r>
              <a:rPr lang="fr-CA" dirty="0"/>
              <a:t>est un type de</a:t>
            </a:r>
          </a:p>
          <a:p>
            <a:pPr marL="972900" lvl="1" indent="-342900">
              <a:buFont typeface="Wingdings" charset="2"/>
              <a:buChar char="§"/>
            </a:pPr>
            <a:r>
              <a:rPr lang="fr-CA" dirty="0"/>
              <a:t>cardinalité (un à un, un à plusieurs, plusieurs à plusieurs)</a:t>
            </a:r>
          </a:p>
        </p:txBody>
      </p:sp>
      <p:sp>
        <p:nvSpPr>
          <p:cNvPr id="6" name="Content Placeholder 4"/>
          <p:cNvSpPr txBox="1">
            <a:spLocks/>
          </p:cNvSpPr>
          <p:nvPr>
            <p:custDataLst>
              <p:tags r:id="rId3"/>
            </p:custDataLst>
          </p:nvPr>
        </p:nvSpPr>
        <p:spPr>
          <a:xfrm>
            <a:off x="6050367" y="1902007"/>
            <a:ext cx="5824108" cy="282249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Wingdings" charset="2"/>
              <a:buChar char="§"/>
            </a:pPr>
            <a:r>
              <a:rPr lang="fr-CA" dirty="0"/>
              <a:t>quelques autres liens liés à l’objet : </a:t>
            </a:r>
          </a:p>
          <a:p>
            <a:pPr marL="972900" lvl="1" indent="-342900">
              <a:buFont typeface="Wingdings" charset="2"/>
              <a:buChar char="§"/>
            </a:pPr>
            <a:r>
              <a:rPr lang="fr-CA" dirty="0"/>
              <a:t>propriété,</a:t>
            </a:r>
          </a:p>
          <a:p>
            <a:pPr marL="972900" lvl="1" indent="-342900">
              <a:buFont typeface="Wingdings" charset="2"/>
              <a:buChar char="§"/>
            </a:pPr>
            <a:r>
              <a:rPr lang="fr-CA" dirty="0"/>
              <a:t>liens sociaux</a:t>
            </a:r>
          </a:p>
          <a:p>
            <a:pPr marL="972900" lvl="1" indent="-342900">
              <a:buFont typeface="Wingdings" charset="2"/>
              <a:buChar char="§"/>
            </a:pPr>
            <a:r>
              <a:rPr lang="fr-CA" dirty="0"/>
              <a:t>devient,</a:t>
            </a:r>
          </a:p>
          <a:p>
            <a:pPr marL="972900" lvl="1" indent="-342900">
              <a:buFont typeface="Wingdings" charset="2"/>
              <a:buChar char="§"/>
            </a:pPr>
            <a:r>
              <a:rPr lang="fr-CA" dirty="0"/>
              <a:t>mène à</a:t>
            </a:r>
          </a:p>
        </p:txBody>
      </p:sp>
      <p:sp>
        <p:nvSpPr>
          <p:cNvPr id="2" name="Rectangle 1"/>
          <p:cNvSpPr/>
          <p:nvPr>
            <p:custDataLst>
              <p:tags r:id="rId4"/>
            </p:custDataLst>
          </p:nvPr>
        </p:nvSpPr>
        <p:spPr>
          <a:xfrm>
            <a:off x="3885005" y="530339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custDataLst>
              <p:tags r:id="rId5"/>
            </p:custDataLst>
          </p:nvPr>
        </p:nvSpPr>
        <p:spPr>
          <a:xfrm>
            <a:off x="6091974" y="4876905"/>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custDataLst>
              <p:tags r:id="rId6"/>
            </p:custDataLst>
          </p:nvPr>
        </p:nvSpPr>
        <p:spPr>
          <a:xfrm>
            <a:off x="6076273" y="594432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custDataLst>
              <p:tags r:id="rId7"/>
            </p:custDataLst>
          </p:nvPr>
        </p:nvSpPr>
        <p:spPr>
          <a:xfrm>
            <a:off x="7981419" y="4917261"/>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custDataLst>
              <p:tags r:id="rId8"/>
            </p:custDataLst>
          </p:nvPr>
        </p:nvSpPr>
        <p:spPr>
          <a:xfrm>
            <a:off x="7965717" y="594733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endCxn id="7" idx="1"/>
          </p:cNvCxnSpPr>
          <p:nvPr>
            <p:custDataLst>
              <p:tags r:id="rId9"/>
            </p:custDataLst>
          </p:nvPr>
        </p:nvCxnSpPr>
        <p:spPr>
          <a:xfrm flipV="1">
            <a:off x="4520052" y="5185025"/>
            <a:ext cx="1571922" cy="4171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1"/>
          </p:cNvCxnSpPr>
          <p:nvPr>
            <p:custDataLst>
              <p:tags r:id="rId10"/>
            </p:custDataLst>
          </p:nvPr>
        </p:nvCxnSpPr>
        <p:spPr>
          <a:xfrm>
            <a:off x="4464018" y="5658200"/>
            <a:ext cx="1612255" cy="594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9" idx="1"/>
          </p:cNvCxnSpPr>
          <p:nvPr>
            <p:custDataLst>
              <p:tags r:id="rId11"/>
            </p:custDataLst>
          </p:nvPr>
        </p:nvCxnSpPr>
        <p:spPr>
          <a:xfrm>
            <a:off x="6895123" y="5185025"/>
            <a:ext cx="1086296" cy="40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3"/>
            <a:endCxn id="10" idx="1"/>
          </p:cNvCxnSpPr>
          <p:nvPr>
            <p:custDataLst>
              <p:tags r:id="rId12"/>
            </p:custDataLst>
          </p:nvPr>
        </p:nvCxnSpPr>
        <p:spPr>
          <a:xfrm>
            <a:off x="6879422" y="6252447"/>
            <a:ext cx="1086295" cy="30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08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Langages formels de modélisation conceptuelle</a:t>
            </a:r>
          </a:p>
        </p:txBody>
      </p:sp>
      <p:sp>
        <p:nvSpPr>
          <p:cNvPr id="3" name="Content Placeholder 2"/>
          <p:cNvSpPr>
            <a:spLocks noGrp="1"/>
          </p:cNvSpPr>
          <p:nvPr>
            <p:ph idx="1"/>
            <p:custDataLst>
              <p:tags r:id="rId2"/>
            </p:custDataLst>
          </p:nvPr>
        </p:nvSpPr>
        <p:spPr>
          <a:xfrm>
            <a:off x="581193" y="2180496"/>
            <a:ext cx="6323062" cy="4140767"/>
          </a:xfrm>
        </p:spPr>
        <p:txBody>
          <a:bodyPr>
            <a:normAutofit fontScale="92500" lnSpcReduction="10000"/>
          </a:bodyPr>
          <a:lstStyle/>
          <a:p>
            <a:r>
              <a:rPr lang="fr-CA" dirty="0"/>
              <a:t>La modélisation conceptuelle n’est pas une science exacte – il s’agit plutôt de rendre vos modèles conceptuels internes </a:t>
            </a:r>
            <a:r>
              <a:rPr lang="fr-CA" b="1" dirty="0"/>
              <a:t>explicites</a:t>
            </a:r>
            <a:r>
              <a:rPr lang="fr-CA" dirty="0"/>
              <a:t> et </a:t>
            </a:r>
            <a:r>
              <a:rPr lang="fr-CA" b="1" dirty="0"/>
              <a:t>tangibles</a:t>
            </a:r>
            <a:r>
              <a:rPr lang="fr-CA" dirty="0"/>
              <a:t>.</a:t>
            </a:r>
          </a:p>
          <a:p>
            <a:r>
              <a:rPr lang="fr-CA" dirty="0"/>
              <a:t>Elle vous donne l’occasion d’examiner et d’explorer vos idées et vos hypothèses.</a:t>
            </a:r>
          </a:p>
          <a:p>
            <a:r>
              <a:rPr lang="fr-CA" dirty="0"/>
              <a:t>Cela dit, divers efforts ont été faits pour formaliser la modélisation conceptuelle :</a:t>
            </a:r>
          </a:p>
          <a:p>
            <a:pPr lvl="1"/>
            <a:r>
              <a:rPr lang="fr-CA" dirty="0"/>
              <a:t>UML - Langage de modélisation unifié</a:t>
            </a:r>
          </a:p>
          <a:p>
            <a:pPr lvl="1"/>
            <a:r>
              <a:rPr lang="fr-CA" dirty="0"/>
              <a:t>Modèles de rapport entre entités - mais ils sont généralement connectés à des bases de données relationnelles</a:t>
            </a:r>
          </a:p>
        </p:txBody>
      </p:sp>
      <p:pic>
        <p:nvPicPr>
          <p:cNvPr id="4" name="Picture 3">
            <a:extLst>
              <a:ext uri="{FF2B5EF4-FFF2-40B4-BE49-F238E27FC236}">
                <a16:creationId xmlns:a16="http://schemas.microsoft.com/office/drawing/2014/main" id="{624335EE-7741-4509-81AF-F9FC7E5831FA}"/>
              </a:ext>
            </a:extLst>
          </p:cNvPr>
          <p:cNvPicPr>
            <a:picLocks noChangeAspect="1"/>
          </p:cNvPicPr>
          <p:nvPr>
            <p:custDataLst>
              <p:tags r:id="rId3"/>
            </p:custDataLst>
          </p:nvPr>
        </p:nvPicPr>
        <p:blipFill>
          <a:blip r:embed="rId6"/>
          <a:stretch>
            <a:fillRect/>
          </a:stretch>
        </p:blipFill>
        <p:spPr>
          <a:xfrm>
            <a:off x="6965853" y="2218172"/>
            <a:ext cx="4760471" cy="4078576"/>
          </a:xfrm>
          <a:prstGeom prst="rect">
            <a:avLst/>
          </a:prstGeom>
        </p:spPr>
      </p:pic>
    </p:spTree>
    <p:extLst>
      <p:ext uri="{BB962C8B-B14F-4D97-AF65-F5344CB8AC3E}">
        <p14:creationId xmlns:p14="http://schemas.microsoft.com/office/powerpoint/2010/main" val="209145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Modèles méthodologiques</a:t>
            </a:r>
          </a:p>
        </p:txBody>
      </p:sp>
      <p:sp>
        <p:nvSpPr>
          <p:cNvPr id="5" name="Content Placeholder 4"/>
          <p:cNvSpPr>
            <a:spLocks noGrp="1"/>
          </p:cNvSpPr>
          <p:nvPr>
            <p:ph idx="1"/>
            <p:custDataLst>
              <p:tags r:id="rId2"/>
            </p:custDataLst>
          </p:nvPr>
        </p:nvSpPr>
        <p:spPr>
          <a:xfrm>
            <a:off x="1010473" y="3951454"/>
            <a:ext cx="2656295" cy="467001"/>
          </a:xfrm>
          <a:ln>
            <a:solidFill>
              <a:schemeClr val="accent1"/>
            </a:solidFill>
          </a:ln>
        </p:spPr>
        <p:txBody>
          <a:bodyPr>
            <a:normAutofit/>
          </a:bodyPr>
          <a:lstStyle/>
          <a:p>
            <a:r>
              <a:rPr lang="fr-CA" dirty="0"/>
              <a:t>Modèle conceptuel</a:t>
            </a:r>
          </a:p>
        </p:txBody>
      </p:sp>
      <p:sp>
        <p:nvSpPr>
          <p:cNvPr id="6" name="Content Placeholder 4"/>
          <p:cNvSpPr txBox="1">
            <a:spLocks/>
          </p:cNvSpPr>
          <p:nvPr>
            <p:custDataLst>
              <p:tags r:id="rId3"/>
            </p:custDataLst>
          </p:nvPr>
        </p:nvSpPr>
        <p:spPr>
          <a:xfrm>
            <a:off x="5616647" y="2297125"/>
            <a:ext cx="3773849"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Modèle mathématique</a:t>
            </a:r>
          </a:p>
        </p:txBody>
      </p:sp>
      <p:sp>
        <p:nvSpPr>
          <p:cNvPr id="7" name="Content Placeholder 4"/>
          <p:cNvSpPr txBox="1">
            <a:spLocks/>
          </p:cNvSpPr>
          <p:nvPr>
            <p:custDataLst>
              <p:tags r:id="rId4"/>
            </p:custDataLst>
          </p:nvPr>
        </p:nvSpPr>
        <p:spPr>
          <a:xfrm>
            <a:off x="5616647" y="3048421"/>
            <a:ext cx="2656295"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Modèle statistique</a:t>
            </a:r>
          </a:p>
        </p:txBody>
      </p:sp>
      <p:sp>
        <p:nvSpPr>
          <p:cNvPr id="8" name="Content Placeholder 4"/>
          <p:cNvSpPr txBox="1">
            <a:spLocks/>
          </p:cNvSpPr>
          <p:nvPr>
            <p:custDataLst>
              <p:tags r:id="rId5"/>
            </p:custDataLst>
          </p:nvPr>
        </p:nvSpPr>
        <p:spPr>
          <a:xfrm>
            <a:off x="5643838" y="3880586"/>
            <a:ext cx="5445890"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Modèle programmatique (informatique) </a:t>
            </a:r>
          </a:p>
        </p:txBody>
      </p:sp>
      <p:sp>
        <p:nvSpPr>
          <p:cNvPr id="9" name="Content Placeholder 4"/>
          <p:cNvSpPr txBox="1">
            <a:spLocks/>
          </p:cNvSpPr>
          <p:nvPr>
            <p:custDataLst>
              <p:tags r:id="rId6"/>
            </p:custDataLst>
          </p:nvPr>
        </p:nvSpPr>
        <p:spPr>
          <a:xfrm>
            <a:off x="5671029" y="5607160"/>
            <a:ext cx="4211710"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b="1" dirty="0"/>
              <a:t>Modèle de données </a:t>
            </a:r>
          </a:p>
        </p:txBody>
      </p:sp>
      <p:sp>
        <p:nvSpPr>
          <p:cNvPr id="10" name="Content Placeholder 4"/>
          <p:cNvSpPr txBox="1">
            <a:spLocks/>
          </p:cNvSpPr>
          <p:nvPr>
            <p:custDataLst>
              <p:tags r:id="rId7"/>
            </p:custDataLst>
          </p:nvPr>
        </p:nvSpPr>
        <p:spPr>
          <a:xfrm>
            <a:off x="7397457" y="4525251"/>
            <a:ext cx="4211710" cy="948634"/>
          </a:xfrm>
          <a:prstGeom prst="rect">
            <a:avLst/>
          </a:prstGeom>
        </p:spPr>
        <p:txBody>
          <a:bodyPr vert="horz" lIns="91440" tIns="45720" rIns="91440" bIns="45720" rtlCol="0" anchor="ctr">
            <a:normAutofit fontScale="775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b="1" dirty="0"/>
              <a:t>Ontologie (modèle de connaissances)</a:t>
            </a:r>
          </a:p>
          <a:p>
            <a:r>
              <a:rPr lang="fr-CA" dirty="0"/>
              <a:t>(Exercice de simulation)</a:t>
            </a:r>
          </a:p>
        </p:txBody>
      </p:sp>
      <p:sp>
        <p:nvSpPr>
          <p:cNvPr id="2" name="Rectangle 1"/>
          <p:cNvSpPr/>
          <p:nvPr>
            <p:custDataLst>
              <p:tags r:id="rId8"/>
            </p:custDataLst>
          </p:nvPr>
        </p:nvSpPr>
        <p:spPr>
          <a:xfrm>
            <a:off x="4972490" y="1985622"/>
            <a:ext cx="6725387" cy="44184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5" idx="3"/>
            <a:endCxn id="2" idx="1"/>
          </p:cNvCxnSpPr>
          <p:nvPr>
            <p:custDataLst>
              <p:tags r:id="rId9"/>
            </p:custDataLst>
          </p:nvPr>
        </p:nvCxnSpPr>
        <p:spPr>
          <a:xfrm>
            <a:off x="3666768" y="4184955"/>
            <a:ext cx="1305722" cy="9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9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Un pipeline de DONNÉES (automatisé) mis en œuvre</a:t>
            </a:r>
          </a:p>
        </p:txBody>
      </p:sp>
      <p:pic>
        <p:nvPicPr>
          <p:cNvPr id="7" name="Picture 6"/>
          <p:cNvPicPr>
            <a:picLocks noChangeAspect="1"/>
          </p:cNvPicPr>
          <p:nvPr>
            <p:custDataLst>
              <p:tags r:id="rId2"/>
            </p:custDataLst>
          </p:nvPr>
        </p:nvPicPr>
        <p:blipFill>
          <a:blip r:embed="rId11"/>
          <a:stretch>
            <a:fillRect/>
          </a:stretch>
        </p:blipFill>
        <p:spPr>
          <a:xfrm>
            <a:off x="1630924" y="3163341"/>
            <a:ext cx="8674604" cy="2878356"/>
          </a:xfrm>
          <a:prstGeom prst="rect">
            <a:avLst/>
          </a:prstGeom>
        </p:spPr>
      </p:pic>
      <p:sp>
        <p:nvSpPr>
          <p:cNvPr id="15" name="Oval 14"/>
          <p:cNvSpPr/>
          <p:nvPr>
            <p:custDataLst>
              <p:tags r:id="rId3"/>
            </p:custDataLst>
          </p:nvPr>
        </p:nvSpPr>
        <p:spPr>
          <a:xfrm>
            <a:off x="3291146" y="2969462"/>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custDataLst>
              <p:tags r:id="rId4"/>
            </p:custDataLst>
          </p:nvPr>
        </p:nvSpPr>
        <p:spPr>
          <a:xfrm>
            <a:off x="3484687" y="2372215"/>
            <a:ext cx="2060179" cy="369332"/>
          </a:xfrm>
          <a:prstGeom prst="rect">
            <a:avLst/>
          </a:prstGeom>
          <a:noFill/>
        </p:spPr>
        <p:txBody>
          <a:bodyPr wrap="none" rtlCol="0">
            <a:spAutoFit/>
          </a:bodyPr>
          <a:lstStyle/>
          <a:p>
            <a:r>
              <a:rPr lang="fr-CA" dirty="0">
                <a:latin typeface="Dagny OT"/>
                <a:cs typeface="Dagny OT"/>
              </a:rPr>
              <a:t>Modèle de données</a:t>
            </a:r>
          </a:p>
        </p:txBody>
      </p:sp>
      <p:sp>
        <p:nvSpPr>
          <p:cNvPr id="8" name="TextBox 7"/>
          <p:cNvSpPr txBox="1"/>
          <p:nvPr>
            <p:custDataLst>
              <p:tags r:id="rId5"/>
            </p:custDataLst>
          </p:nvPr>
        </p:nvSpPr>
        <p:spPr>
          <a:xfrm>
            <a:off x="7092428" y="3443853"/>
            <a:ext cx="2543325" cy="923330"/>
          </a:xfrm>
          <a:prstGeom prst="rect">
            <a:avLst/>
          </a:prstGeom>
          <a:noFill/>
        </p:spPr>
        <p:txBody>
          <a:bodyPr wrap="none" rtlCol="0">
            <a:spAutoFit/>
          </a:bodyPr>
          <a:lstStyle/>
          <a:p>
            <a:r>
              <a:rPr lang="fr-CA" dirty="0">
                <a:latin typeface="Dagny OT"/>
                <a:cs typeface="Dagny OT"/>
              </a:rPr>
              <a:t>Modèle mathématique</a:t>
            </a:r>
          </a:p>
          <a:p>
            <a:r>
              <a:rPr lang="fr-CA" dirty="0">
                <a:latin typeface="Dagny OT"/>
                <a:cs typeface="Dagny OT"/>
              </a:rPr>
              <a:t>Modèle statistique</a:t>
            </a:r>
          </a:p>
          <a:p>
            <a:r>
              <a:rPr lang="fr-CA" dirty="0">
                <a:latin typeface="Dagny OT"/>
                <a:cs typeface="Dagny OT"/>
              </a:rPr>
              <a:t>Modèle programmatique</a:t>
            </a:r>
          </a:p>
        </p:txBody>
      </p:sp>
      <p:sp>
        <p:nvSpPr>
          <p:cNvPr id="9" name="Oval 8"/>
          <p:cNvSpPr/>
          <p:nvPr>
            <p:custDataLst>
              <p:tags r:id="rId6"/>
            </p:custDataLst>
          </p:nvPr>
        </p:nvSpPr>
        <p:spPr>
          <a:xfrm>
            <a:off x="6484280" y="4642384"/>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p:cNvCxnSpPr/>
          <p:nvPr>
            <p:custDataLst>
              <p:tags r:id="rId7"/>
            </p:custDataLst>
          </p:nvPr>
        </p:nvCxnSpPr>
        <p:spPr>
          <a:xfrm>
            <a:off x="5491207" y="2647497"/>
            <a:ext cx="1395160" cy="7692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custDataLst>
              <p:tags r:id="rId8"/>
            </p:custDataLst>
          </p:nvPr>
        </p:nvSpPr>
        <p:spPr>
          <a:xfrm>
            <a:off x="6770467" y="2191666"/>
            <a:ext cx="3210294" cy="923330"/>
          </a:xfrm>
          <a:prstGeom prst="rect">
            <a:avLst/>
          </a:prstGeom>
          <a:noFill/>
        </p:spPr>
        <p:txBody>
          <a:bodyPr wrap="square" rtlCol="0">
            <a:spAutoFit/>
          </a:bodyPr>
          <a:lstStyle/>
          <a:p>
            <a:r>
              <a:rPr lang="fr-CA" dirty="0">
                <a:latin typeface="Dagny OT"/>
                <a:cs typeface="Dagny OT"/>
              </a:rPr>
              <a:t>Est-ce que les figures correspondent? Les uns les autres? Le modèle conceptuel?</a:t>
            </a:r>
          </a:p>
        </p:txBody>
      </p:sp>
    </p:spTree>
    <p:extLst>
      <p:ext uri="{BB962C8B-B14F-4D97-AF65-F5344CB8AC3E}">
        <p14:creationId xmlns:p14="http://schemas.microsoft.com/office/powerpoint/2010/main" val="376339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Qu’est-ce que la modélisation de données?</a:t>
            </a:r>
          </a:p>
        </p:txBody>
      </p:sp>
      <p:sp>
        <p:nvSpPr>
          <p:cNvPr id="5" name="Content Placeholder 4"/>
          <p:cNvSpPr>
            <a:spLocks noGrp="1"/>
          </p:cNvSpPr>
          <p:nvPr>
            <p:ph idx="1"/>
            <p:custDataLst>
              <p:tags r:id="rId2"/>
            </p:custDataLst>
          </p:nvPr>
        </p:nvSpPr>
        <p:spPr>
          <a:xfrm>
            <a:off x="491757" y="1965840"/>
            <a:ext cx="7163735" cy="4140767"/>
          </a:xfrm>
        </p:spPr>
        <p:txBody>
          <a:bodyPr>
            <a:normAutofit fontScale="92500" lnSpcReduction="10000"/>
          </a:bodyPr>
          <a:lstStyle/>
          <a:p>
            <a:pPr marL="342900" indent="-342900">
              <a:buFont typeface="Wingdings" charset="2"/>
              <a:buChar char="§"/>
            </a:pPr>
            <a:r>
              <a:rPr lang="fr-CA" dirty="0"/>
              <a:t>Un modèle de données est une </a:t>
            </a:r>
            <a:r>
              <a:rPr lang="fr-CA" u="sng" dirty="0"/>
              <a:t>description</a:t>
            </a:r>
            <a:r>
              <a:rPr lang="fr-CA" dirty="0"/>
              <a:t> abstraite (logique) </a:t>
            </a:r>
            <a:r>
              <a:rPr lang="fr-CA" u="sng" dirty="0"/>
              <a:t>d’un système</a:t>
            </a:r>
            <a:r>
              <a:rPr lang="fr-CA" dirty="0"/>
              <a:t>, construite en des termes qui peuvent ensuite être mis en œuvre comme la structure d’un type de logiciel de gestion de données.</a:t>
            </a:r>
          </a:p>
          <a:p>
            <a:pPr marL="342900" indent="-342900">
              <a:buFont typeface="Wingdings" charset="2"/>
              <a:buChar char="§"/>
            </a:pPr>
            <a:r>
              <a:rPr lang="fr-CA" dirty="0"/>
              <a:t>Vous pourriez soutenir que la modélisation de données est à mi-chemin entre un modèle conceptuel et une mise en œuvre de base de données.</a:t>
            </a:r>
          </a:p>
          <a:p>
            <a:pPr marL="342900" indent="-342900">
              <a:buFont typeface="Wingdings" charset="2"/>
              <a:buChar char="§"/>
            </a:pPr>
            <a:r>
              <a:rPr lang="fr-CA" dirty="0"/>
              <a:t>Les données elles-mêmes concernent les </a:t>
            </a:r>
            <a:r>
              <a:rPr lang="fr-CA" b="1" dirty="0"/>
              <a:t>instances</a:t>
            </a:r>
            <a:r>
              <a:rPr lang="fr-CA" dirty="0"/>
              <a:t> – le modèle concerne les </a:t>
            </a:r>
            <a:r>
              <a:rPr lang="fr-CA" b="1" dirty="0"/>
              <a:t>types d’objets</a:t>
            </a:r>
            <a:r>
              <a:rPr lang="fr-CA" dirty="0"/>
              <a:t>.</a:t>
            </a:r>
          </a:p>
          <a:p>
            <a:pPr marL="342900" indent="-342900">
              <a:buFont typeface="Wingdings" charset="2"/>
              <a:buChar char="§"/>
            </a:pPr>
            <a:r>
              <a:rPr lang="fr-CA" dirty="0"/>
              <a:t>Une autre option vaut la peine d’être considérée à ce sujet – </a:t>
            </a:r>
            <a:r>
              <a:rPr lang="fr-CA" b="1" dirty="0"/>
              <a:t>les ontologie</a:t>
            </a:r>
            <a:r>
              <a:rPr lang="fr-CA" dirty="0"/>
              <a:t>s.</a:t>
            </a:r>
          </a:p>
        </p:txBody>
      </p:sp>
      <p:pic>
        <p:nvPicPr>
          <p:cNvPr id="6" name="Picture 5">
            <a:extLst>
              <a:ext uri="{FF2B5EF4-FFF2-40B4-BE49-F238E27FC236}">
                <a16:creationId xmlns:a16="http://schemas.microsoft.com/office/drawing/2014/main" id="{F0725721-AA15-48A1-B1AE-70A28AEF758F}"/>
              </a:ext>
            </a:extLst>
          </p:cNvPr>
          <p:cNvPicPr>
            <a:picLocks noChangeAspect="1"/>
          </p:cNvPicPr>
          <p:nvPr>
            <p:custDataLst>
              <p:tags r:id="rId3"/>
            </p:custDataLst>
          </p:nvPr>
        </p:nvPicPr>
        <p:blipFill>
          <a:blip r:embed="rId6"/>
          <a:stretch>
            <a:fillRect/>
          </a:stretch>
        </p:blipFill>
        <p:spPr>
          <a:xfrm>
            <a:off x="7965039" y="2343390"/>
            <a:ext cx="3668622" cy="3971244"/>
          </a:xfrm>
          <a:prstGeom prst="rect">
            <a:avLst/>
          </a:prstGeom>
        </p:spPr>
      </p:pic>
    </p:spTree>
    <p:extLst>
      <p:ext uri="{BB962C8B-B14F-4D97-AF65-F5344CB8AC3E}">
        <p14:creationId xmlns:p14="http://schemas.microsoft.com/office/powerpoint/2010/main" val="12513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Ontologie  – Modèle de connaissances</a:t>
            </a:r>
          </a:p>
        </p:txBody>
      </p:sp>
      <p:sp>
        <p:nvSpPr>
          <p:cNvPr id="3" name="Content Placeholder 2"/>
          <p:cNvSpPr>
            <a:spLocks noGrp="1"/>
          </p:cNvSpPr>
          <p:nvPr>
            <p:ph idx="1"/>
            <p:custDataLst>
              <p:tags r:id="rId2"/>
            </p:custDataLst>
          </p:nvPr>
        </p:nvSpPr>
        <p:spPr>
          <a:xfrm>
            <a:off x="581192" y="1965840"/>
            <a:ext cx="7503581" cy="4140767"/>
          </a:xfrm>
        </p:spPr>
        <p:txBody>
          <a:bodyPr>
            <a:normAutofit lnSpcReduction="10000"/>
          </a:bodyPr>
          <a:lstStyle/>
          <a:p>
            <a:pPr marL="342900" indent="-342900">
              <a:buFont typeface="Wingdings" charset="2"/>
              <a:buChar char="§"/>
            </a:pPr>
            <a:r>
              <a:rPr lang="fr-CA" dirty="0"/>
              <a:t>Une collection structurée et lisible par machine de </a:t>
            </a:r>
            <a:r>
              <a:rPr lang="fr-CA" b="1" dirty="0"/>
              <a:t>faits</a:t>
            </a:r>
            <a:r>
              <a:rPr lang="fr-CA" dirty="0"/>
              <a:t> sur un domaine.</a:t>
            </a:r>
          </a:p>
          <a:p>
            <a:pPr marL="342900" indent="-342900">
              <a:buFont typeface="Wingdings" charset="2"/>
              <a:buChar char="§"/>
            </a:pPr>
            <a:r>
              <a:rPr lang="fr-CA" dirty="0"/>
              <a:t>Motivée par le désir de créer des données de plus en plus lisibles par machine, mais toujours complexes sur le plan conceptuel. </a:t>
            </a:r>
          </a:p>
          <a:p>
            <a:pPr marL="342900" indent="-342900">
              <a:buFont typeface="Wingdings" charset="2"/>
              <a:buChar char="§"/>
            </a:pPr>
            <a:r>
              <a:rPr lang="fr-CA" dirty="0"/>
              <a:t>Vous pourriez décrire l’ontologie, en plaisantant un peu, comme « un modèle de données gonflé aux stéroïdes ».</a:t>
            </a:r>
          </a:p>
          <a:p>
            <a:pPr marL="342900" indent="-342900">
              <a:buFont typeface="Wingdings" charset="2"/>
              <a:buChar char="§"/>
            </a:pPr>
            <a:r>
              <a:rPr lang="fr-CA" dirty="0"/>
              <a:t>Une tentative de se rapprocher du niveau de détail d’un modèle conceptuel complet.</a:t>
            </a:r>
          </a:p>
        </p:txBody>
      </p:sp>
      <p:pic>
        <p:nvPicPr>
          <p:cNvPr id="4" name="Picture 3">
            <a:extLst>
              <a:ext uri="{FF2B5EF4-FFF2-40B4-BE49-F238E27FC236}">
                <a16:creationId xmlns:a16="http://schemas.microsoft.com/office/drawing/2014/main" id="{09924351-9433-4E69-94D4-31EAB5E6BEBD}"/>
              </a:ext>
            </a:extLst>
          </p:cNvPr>
          <p:cNvPicPr>
            <a:picLocks noChangeAspect="1"/>
          </p:cNvPicPr>
          <p:nvPr>
            <p:custDataLst>
              <p:tags r:id="rId3"/>
            </p:custDataLst>
          </p:nvPr>
        </p:nvPicPr>
        <p:blipFill>
          <a:blip r:embed="rId6"/>
          <a:stretch>
            <a:fillRect/>
          </a:stretch>
        </p:blipFill>
        <p:spPr>
          <a:xfrm>
            <a:off x="8504354" y="2057177"/>
            <a:ext cx="2978885" cy="4361584"/>
          </a:xfrm>
          <a:prstGeom prst="rect">
            <a:avLst/>
          </a:prstGeom>
        </p:spPr>
      </p:pic>
    </p:spTree>
    <p:extLst>
      <p:ext uri="{BB962C8B-B14F-4D97-AF65-F5344CB8AC3E}">
        <p14:creationId xmlns:p14="http://schemas.microsoft.com/office/powerpoint/2010/main" val="2359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Métadonnées pour fournir un contexte</a:t>
            </a:r>
          </a:p>
        </p:txBody>
      </p:sp>
      <p:sp>
        <p:nvSpPr>
          <p:cNvPr id="3" name="Content Placeholder 2"/>
          <p:cNvSpPr>
            <a:spLocks noGrp="1"/>
          </p:cNvSpPr>
          <p:nvPr>
            <p:ph idx="1"/>
            <p:custDataLst>
              <p:tags r:id="rId2"/>
            </p:custDataLst>
          </p:nvPr>
        </p:nvSpPr>
        <p:spPr>
          <a:xfrm>
            <a:off x="581193" y="1965840"/>
            <a:ext cx="10383334" cy="4140767"/>
          </a:xfrm>
        </p:spPr>
        <p:txBody>
          <a:bodyPr/>
          <a:lstStyle/>
          <a:p>
            <a:pPr marL="342900" indent="-342900">
              <a:buFont typeface="Wingdings" charset="2"/>
              <a:buChar char="§"/>
            </a:pPr>
            <a:r>
              <a:rPr lang="fr-CA" dirty="0"/>
              <a:t>Nous perdons quelque chose lorsque nous passons de notre modèle conceptuel à un modèle de type spécifique – p. ex. le modèle de données ou de connaissances.</a:t>
            </a:r>
          </a:p>
          <a:p>
            <a:pPr marL="342900" indent="-342900">
              <a:buFont typeface="Wingdings" charset="2"/>
              <a:buChar char="§"/>
            </a:pPr>
            <a:r>
              <a:rPr lang="fr-CA" dirty="0"/>
              <a:t>Une façon de conserver le contexte est de fournir des métadonnées (riches, si possible) – des données </a:t>
            </a:r>
            <a:r>
              <a:rPr lang="fr-CA" b="1" dirty="0"/>
              <a:t>sur</a:t>
            </a:r>
            <a:r>
              <a:rPr lang="fr-CA" dirty="0"/>
              <a:t> nos données!</a:t>
            </a:r>
          </a:p>
          <a:p>
            <a:pPr marL="342900" indent="-342900">
              <a:buFont typeface="Wingdings" charset="2"/>
              <a:buChar char="§"/>
            </a:pPr>
            <a:r>
              <a:rPr lang="fr-CA" dirty="0"/>
              <a:t>Les métadonnées sont essentielles lorsqu’il s’agit de mettre en œuvre des stratégies pour travailler d’un ensemble de données à l’autre.</a:t>
            </a:r>
          </a:p>
          <a:p>
            <a:pPr marL="342900" indent="-342900">
              <a:buFont typeface="Wingdings" charset="2"/>
              <a:buChar char="§"/>
            </a:pPr>
            <a:r>
              <a:rPr lang="fr-CA" dirty="0"/>
              <a:t>L’ontologie peut aussi jouer un rôle ici!</a:t>
            </a:r>
          </a:p>
        </p:txBody>
      </p:sp>
    </p:spTree>
    <p:extLst>
      <p:ext uri="{BB962C8B-B14F-4D97-AF65-F5344CB8AC3E}">
        <p14:creationId xmlns:p14="http://schemas.microsoft.com/office/powerpoint/2010/main" val="200266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Données structurées par rapport aux données non structurées</a:t>
            </a:r>
          </a:p>
        </p:txBody>
      </p:sp>
      <p:sp>
        <p:nvSpPr>
          <p:cNvPr id="3" name="Content Placeholder 2"/>
          <p:cNvSpPr>
            <a:spLocks noGrp="1"/>
          </p:cNvSpPr>
          <p:nvPr>
            <p:ph idx="1"/>
            <p:custDataLst>
              <p:tags r:id="rId2"/>
            </p:custDataLst>
          </p:nvPr>
        </p:nvSpPr>
        <p:spPr>
          <a:xfrm>
            <a:off x="581192" y="2180496"/>
            <a:ext cx="7217395" cy="4140767"/>
          </a:xfrm>
        </p:spPr>
        <p:txBody>
          <a:bodyPr>
            <a:normAutofit fontScale="92500" lnSpcReduction="20000"/>
          </a:bodyPr>
          <a:lstStyle/>
          <a:p>
            <a:r>
              <a:rPr lang="fr-CA" dirty="0"/>
              <a:t>La disponibilité croissante de données non structurées et de grands objets binaires « </a:t>
            </a:r>
            <a:r>
              <a:rPr lang="fr-CA" b="1" dirty="0"/>
              <a:t>blob</a:t>
            </a:r>
            <a:r>
              <a:rPr lang="fr-CA" dirty="0"/>
              <a:t> » est l’une des principales motivations de certains des nouveaux développements dans les types de bases de données et autres stratégies de stockage de données.</a:t>
            </a:r>
          </a:p>
          <a:p>
            <a:r>
              <a:rPr lang="fr-CA" b="1" dirty="0"/>
              <a:t>Données structurées</a:t>
            </a:r>
            <a:r>
              <a:rPr lang="fr-CA" dirty="0"/>
              <a:t> : étiquetées, organisées, discrètes, selon une structure limitée et prédéfinie</a:t>
            </a:r>
          </a:p>
          <a:p>
            <a:r>
              <a:rPr lang="fr-CA" b="1" dirty="0"/>
              <a:t>Données non structurées</a:t>
            </a:r>
            <a:r>
              <a:rPr lang="fr-CA" dirty="0"/>
              <a:t> : non organisées, pas de modèle de données structuré prédéfini précis – p. ex. texte dans un document</a:t>
            </a:r>
          </a:p>
          <a:p>
            <a:r>
              <a:rPr lang="fr-CA" b="1" dirty="0"/>
              <a:t>Données « Blob »</a:t>
            </a:r>
            <a:r>
              <a:rPr lang="fr-CA" dirty="0"/>
              <a:t> : grand objet binaire – images, audio, multimédia</a:t>
            </a:r>
          </a:p>
        </p:txBody>
      </p:sp>
      <p:pic>
        <p:nvPicPr>
          <p:cNvPr id="4" name="Picture 3">
            <a:extLst>
              <a:ext uri="{FF2B5EF4-FFF2-40B4-BE49-F238E27FC236}">
                <a16:creationId xmlns:a16="http://schemas.microsoft.com/office/drawing/2014/main" id="{C20AC4D2-0D5B-497B-BE84-770F73436A36}"/>
              </a:ext>
            </a:extLst>
          </p:cNvPr>
          <p:cNvPicPr>
            <a:picLocks noChangeAspect="1"/>
          </p:cNvPicPr>
          <p:nvPr>
            <p:custDataLst>
              <p:tags r:id="rId3"/>
            </p:custDataLst>
          </p:nvPr>
        </p:nvPicPr>
        <p:blipFill>
          <a:blip r:embed="rId6"/>
          <a:stretch>
            <a:fillRect/>
          </a:stretch>
        </p:blipFill>
        <p:spPr>
          <a:xfrm>
            <a:off x="7961451" y="2307615"/>
            <a:ext cx="3756583" cy="3756583"/>
          </a:xfrm>
          <a:prstGeom prst="rect">
            <a:avLst/>
          </a:prstGeom>
        </p:spPr>
      </p:pic>
    </p:spTree>
    <p:extLst>
      <p:ext uri="{BB962C8B-B14F-4D97-AF65-F5344CB8AC3E}">
        <p14:creationId xmlns:p14="http://schemas.microsoft.com/office/powerpoint/2010/main" val="2542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Qu’est-ce que la modélisation de données?</a:t>
            </a:r>
          </a:p>
        </p:txBody>
      </p:sp>
      <p:sp>
        <p:nvSpPr>
          <p:cNvPr id="5" name="Content Placeholder 4"/>
          <p:cNvSpPr>
            <a:spLocks noGrp="1"/>
          </p:cNvSpPr>
          <p:nvPr>
            <p:ph idx="1"/>
            <p:custDataLst>
              <p:tags r:id="rId2"/>
            </p:custDataLst>
          </p:nvPr>
        </p:nvSpPr>
        <p:spPr>
          <a:xfrm>
            <a:off x="581192" y="2180496"/>
            <a:ext cx="9184929" cy="4140767"/>
          </a:xfrm>
        </p:spPr>
        <p:txBody>
          <a:bodyPr/>
          <a:lstStyle/>
          <a:p>
            <a:r>
              <a:rPr lang="fr-CA" dirty="0"/>
              <a:t>Nous allons examiner quatre options différentes qui sont actuellement populaires en matière de modélisation ou de stratégies de structuration </a:t>
            </a:r>
            <a:r>
              <a:rPr lang="fr-CA" b="1" dirty="0"/>
              <a:t>de données et de connaissances</a:t>
            </a:r>
            <a:r>
              <a:rPr lang="fr-CA" dirty="0"/>
              <a:t> fondamentales : </a:t>
            </a:r>
          </a:p>
          <a:p>
            <a:pPr marL="342900" indent="-342900">
              <a:buFont typeface="Wingdings" pitchFamily="2" charset="2"/>
              <a:buChar char="§"/>
            </a:pPr>
            <a:r>
              <a:rPr lang="fr-CA" dirty="0"/>
              <a:t>paires de valeurs clés (p. ex. JSON)</a:t>
            </a:r>
          </a:p>
          <a:p>
            <a:pPr marL="342900" indent="-342900">
              <a:buFont typeface="Wingdings" pitchFamily="2" charset="2"/>
              <a:buChar char="§"/>
            </a:pPr>
            <a:r>
              <a:rPr lang="fr-CA" dirty="0"/>
              <a:t>triples (p. ex. modèle RDF)</a:t>
            </a:r>
          </a:p>
          <a:p>
            <a:pPr marL="342900" indent="-342900">
              <a:buFont typeface="Wingdings" pitchFamily="2" charset="2"/>
              <a:buChar char="§"/>
            </a:pPr>
            <a:r>
              <a:rPr lang="fr-CA" dirty="0"/>
              <a:t>bases de données graphiques</a:t>
            </a:r>
          </a:p>
          <a:p>
            <a:pPr marL="342900" indent="-342900">
              <a:buFont typeface="Wingdings" pitchFamily="2" charset="2"/>
              <a:buChar char="§"/>
            </a:pPr>
            <a:r>
              <a:rPr lang="fr-CA" dirty="0"/>
              <a:t>bases de données relationnelles</a:t>
            </a:r>
          </a:p>
        </p:txBody>
      </p:sp>
      <p:sp>
        <p:nvSpPr>
          <p:cNvPr id="2" name="Right Bracket 1"/>
          <p:cNvSpPr/>
          <p:nvPr>
            <p:custDataLst>
              <p:tags r:id="rId3"/>
            </p:custDataLst>
          </p:nvPr>
        </p:nvSpPr>
        <p:spPr>
          <a:xfrm>
            <a:off x="7619721" y="3828130"/>
            <a:ext cx="304074" cy="144897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 name="TextBox 2"/>
          <p:cNvSpPr txBox="1"/>
          <p:nvPr>
            <p:custDataLst>
              <p:tags r:id="rId4"/>
            </p:custDataLst>
          </p:nvPr>
        </p:nvSpPr>
        <p:spPr>
          <a:xfrm>
            <a:off x="8227852" y="4275355"/>
            <a:ext cx="787395" cy="369332"/>
          </a:xfrm>
          <a:prstGeom prst="rect">
            <a:avLst/>
          </a:prstGeom>
          <a:noFill/>
        </p:spPr>
        <p:txBody>
          <a:bodyPr wrap="none" rtlCol="0">
            <a:spAutoFit/>
          </a:bodyPr>
          <a:lstStyle/>
          <a:p>
            <a:r>
              <a:rPr lang="fr-CA" dirty="0">
                <a:latin typeface="Dagny OT"/>
                <a:cs typeface="Dagny OT"/>
              </a:rPr>
              <a:t>noSQL</a:t>
            </a:r>
          </a:p>
        </p:txBody>
      </p:sp>
    </p:spTree>
    <p:extLst>
      <p:ext uri="{BB962C8B-B14F-4D97-AF65-F5344CB8AC3E}">
        <p14:creationId xmlns:p14="http://schemas.microsoft.com/office/powerpoint/2010/main" val="784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Mémoires de valeurs clés et mémoires triples</a:t>
            </a:r>
          </a:p>
        </p:txBody>
      </p:sp>
      <p:sp>
        <p:nvSpPr>
          <p:cNvPr id="3" name="Content Placeholder 2"/>
          <p:cNvSpPr>
            <a:spLocks noGrp="1"/>
          </p:cNvSpPr>
          <p:nvPr>
            <p:ph idx="1"/>
            <p:custDataLst>
              <p:tags r:id="rId2"/>
            </p:custDataLst>
          </p:nvPr>
        </p:nvSpPr>
        <p:spPr>
          <a:xfrm>
            <a:off x="581193" y="2180496"/>
            <a:ext cx="9667868" cy="4140767"/>
          </a:xfrm>
        </p:spPr>
        <p:txBody>
          <a:bodyPr/>
          <a:lstStyle/>
          <a:p>
            <a:r>
              <a:rPr lang="fr-CA" dirty="0"/>
              <a:t>Voici des moyens relativement peu structurés de stocker les données :</a:t>
            </a:r>
          </a:p>
          <a:p>
            <a:pPr marL="342900" indent="-342900">
              <a:buFont typeface="Wingdings" pitchFamily="2" charset="2"/>
              <a:buChar char="§"/>
            </a:pPr>
            <a:r>
              <a:rPr lang="fr-CA" b="1" dirty="0"/>
              <a:t>Valeur clé</a:t>
            </a:r>
            <a:r>
              <a:rPr lang="fr-CA" dirty="0"/>
              <a:t> : toutes les données sont simplement stockées sous la forme d’une liste géante de clés et de valeurs, dans laquelle la clé est un nom ou une étiquette (possiblement d’un objet) et la valeur est une valeur qui y est associée.</a:t>
            </a:r>
          </a:p>
          <a:p>
            <a:pPr marL="342900" indent="-342900">
              <a:buFont typeface="Wingdings" pitchFamily="2" charset="2"/>
              <a:buChar char="§"/>
            </a:pPr>
            <a:r>
              <a:rPr lang="fr-CA" b="1" dirty="0"/>
              <a:t>Triple</a:t>
            </a:r>
            <a:r>
              <a:rPr lang="fr-CA" dirty="0"/>
              <a:t> : les données sont stockées en tant que sujet – prédicat – objet</a:t>
            </a:r>
          </a:p>
          <a:p>
            <a:endParaRPr lang="fr-CA" dirty="0"/>
          </a:p>
        </p:txBody>
      </p:sp>
    </p:spTree>
    <p:extLst>
      <p:ext uri="{BB962C8B-B14F-4D97-AF65-F5344CB8AC3E}">
        <p14:creationId xmlns:p14="http://schemas.microsoft.com/office/powerpoint/2010/main" val="387430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Le processus d’analyse (désordonné)</a:t>
            </a:r>
          </a:p>
        </p:txBody>
      </p:sp>
      <p:grpSp>
        <p:nvGrpSpPr>
          <p:cNvPr id="6" name="Group 5"/>
          <p:cNvGrpSpPr/>
          <p:nvPr>
            <p:custDataLst>
              <p:tags r:id="rId2"/>
            </p:custDataLst>
          </p:nvPr>
        </p:nvGrpSpPr>
        <p:grpSpPr>
          <a:xfrm>
            <a:off x="838200" y="2094191"/>
            <a:ext cx="1718269" cy="1735800"/>
            <a:chOff x="753626" y="1690688"/>
            <a:chExt cx="1718269" cy="1735800"/>
          </a:xfrm>
        </p:grpSpPr>
        <p:sp>
          <p:nvSpPr>
            <p:cNvPr id="7" name="Rectangle 6"/>
            <p:cNvSpPr/>
            <p:nvPr/>
          </p:nvSpPr>
          <p:spPr>
            <a:xfrm>
              <a:off x="753626" y="169068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8" name="TextBox 7"/>
            <p:cNvSpPr txBox="1"/>
            <p:nvPr/>
          </p:nvSpPr>
          <p:spPr>
            <a:xfrm>
              <a:off x="753626" y="2229404"/>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Objectif/</a:t>
              </a:r>
            </a:p>
            <a:p>
              <a:pPr algn="ctr"/>
              <a:r>
                <a:rPr lang="fr-CA" dirty="0">
                  <a:latin typeface="Dagny OT" panose="020B0504020201020104" pitchFamily="34" charset="0"/>
                  <a:ea typeface="Helvetica Light" charset="0"/>
                  <a:cs typeface="Helvetica Light" charset="0"/>
                </a:rPr>
                <a:t>Justification</a:t>
              </a:r>
            </a:p>
          </p:txBody>
        </p:sp>
      </p:grpSp>
      <p:grpSp>
        <p:nvGrpSpPr>
          <p:cNvPr id="9" name="Group 8"/>
          <p:cNvGrpSpPr/>
          <p:nvPr>
            <p:custDataLst>
              <p:tags r:id="rId3"/>
            </p:custDataLst>
          </p:nvPr>
        </p:nvGrpSpPr>
        <p:grpSpPr>
          <a:xfrm>
            <a:off x="838200" y="4374159"/>
            <a:ext cx="1718269" cy="1735800"/>
            <a:chOff x="906026" y="4097163"/>
            <a:chExt cx="1718269" cy="1735800"/>
          </a:xfrm>
        </p:grpSpPr>
        <p:sp>
          <p:nvSpPr>
            <p:cNvPr id="10" name="Rectangle 9"/>
            <p:cNvSpPr/>
            <p:nvPr/>
          </p:nvSpPr>
          <p:spPr>
            <a:xfrm>
              <a:off x="906026" y="40971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1" name="TextBox 10"/>
            <p:cNvSpPr txBox="1"/>
            <p:nvPr/>
          </p:nvSpPr>
          <p:spPr>
            <a:xfrm>
              <a:off x="906026" y="4503398"/>
              <a:ext cx="1718269" cy="923330"/>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Infrastructure et gestion des données</a:t>
              </a:r>
            </a:p>
          </p:txBody>
        </p:sp>
      </p:grpSp>
      <p:grpSp>
        <p:nvGrpSpPr>
          <p:cNvPr id="12" name="Group 11"/>
          <p:cNvGrpSpPr/>
          <p:nvPr>
            <p:custDataLst>
              <p:tags r:id="rId4"/>
            </p:custDataLst>
          </p:nvPr>
        </p:nvGrpSpPr>
        <p:grpSpPr>
          <a:xfrm>
            <a:off x="3770644" y="2094191"/>
            <a:ext cx="1718269" cy="1735800"/>
            <a:chOff x="3953654" y="2202263"/>
            <a:chExt cx="1718269" cy="1735800"/>
          </a:xfrm>
        </p:grpSpPr>
        <p:sp>
          <p:nvSpPr>
            <p:cNvPr id="13" name="Rectangle 12"/>
            <p:cNvSpPr/>
            <p:nvPr/>
          </p:nvSpPr>
          <p:spPr>
            <a:xfrm>
              <a:off x="3953654" y="22022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4" name="TextBox 13"/>
            <p:cNvSpPr txBox="1"/>
            <p:nvPr/>
          </p:nvSpPr>
          <p:spPr>
            <a:xfrm>
              <a:off x="3953654" y="2746998"/>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Collecte des données</a:t>
              </a:r>
            </a:p>
          </p:txBody>
        </p:sp>
      </p:grpSp>
      <p:grpSp>
        <p:nvGrpSpPr>
          <p:cNvPr id="15" name="Group 14"/>
          <p:cNvGrpSpPr/>
          <p:nvPr>
            <p:custDataLst>
              <p:tags r:id="rId5"/>
            </p:custDataLst>
          </p:nvPr>
        </p:nvGrpSpPr>
        <p:grpSpPr>
          <a:xfrm>
            <a:off x="3770644" y="4374159"/>
            <a:ext cx="1718269" cy="1735800"/>
            <a:chOff x="3920159" y="4428904"/>
            <a:chExt cx="1718269" cy="1735800"/>
          </a:xfrm>
        </p:grpSpPr>
        <p:sp>
          <p:nvSpPr>
            <p:cNvPr id="16" name="Rectangle 15"/>
            <p:cNvSpPr/>
            <p:nvPr/>
          </p:nvSpPr>
          <p:spPr>
            <a:xfrm>
              <a:off x="3920159" y="442890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7" name="TextBox 16"/>
            <p:cNvSpPr txBox="1"/>
            <p:nvPr/>
          </p:nvSpPr>
          <p:spPr>
            <a:xfrm>
              <a:off x="3920159" y="4973639"/>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Préparation des données</a:t>
              </a:r>
            </a:p>
          </p:txBody>
        </p:sp>
      </p:grpSp>
      <p:grpSp>
        <p:nvGrpSpPr>
          <p:cNvPr id="18" name="Group 17"/>
          <p:cNvGrpSpPr/>
          <p:nvPr>
            <p:custDataLst>
              <p:tags r:id="rId6"/>
            </p:custDataLst>
          </p:nvPr>
        </p:nvGrpSpPr>
        <p:grpSpPr>
          <a:xfrm>
            <a:off x="6703088" y="2094191"/>
            <a:ext cx="1718269" cy="1735800"/>
            <a:chOff x="6256959" y="2227198"/>
            <a:chExt cx="1718269" cy="1735800"/>
          </a:xfrm>
        </p:grpSpPr>
        <p:sp>
          <p:nvSpPr>
            <p:cNvPr id="19" name="Rectangle 18"/>
            <p:cNvSpPr/>
            <p:nvPr/>
          </p:nvSpPr>
          <p:spPr>
            <a:xfrm>
              <a:off x="6256959" y="222719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0" name="TextBox 19"/>
            <p:cNvSpPr txBox="1"/>
            <p:nvPr/>
          </p:nvSpPr>
          <p:spPr>
            <a:xfrm>
              <a:off x="6256959" y="2771933"/>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Exploration des données</a:t>
              </a:r>
            </a:p>
          </p:txBody>
        </p:sp>
      </p:grpSp>
      <p:grpSp>
        <p:nvGrpSpPr>
          <p:cNvPr id="21" name="Group 20"/>
          <p:cNvGrpSpPr/>
          <p:nvPr>
            <p:custDataLst>
              <p:tags r:id="rId7"/>
            </p:custDataLst>
          </p:nvPr>
        </p:nvGrpSpPr>
        <p:grpSpPr>
          <a:xfrm>
            <a:off x="6703088" y="4374159"/>
            <a:ext cx="1718269" cy="1735800"/>
            <a:chOff x="6527893" y="4626129"/>
            <a:chExt cx="1718269" cy="1735800"/>
          </a:xfrm>
        </p:grpSpPr>
        <p:sp>
          <p:nvSpPr>
            <p:cNvPr id="22" name="Rectangle 21"/>
            <p:cNvSpPr/>
            <p:nvPr/>
          </p:nvSpPr>
          <p:spPr>
            <a:xfrm>
              <a:off x="6527893" y="4626129"/>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3" name="TextBox 22"/>
            <p:cNvSpPr txBox="1"/>
            <p:nvPr/>
          </p:nvSpPr>
          <p:spPr>
            <a:xfrm>
              <a:off x="6527893" y="5170864"/>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Modélisation et analyse</a:t>
              </a:r>
            </a:p>
          </p:txBody>
        </p:sp>
      </p:grpSp>
      <p:grpSp>
        <p:nvGrpSpPr>
          <p:cNvPr id="24" name="Group 23"/>
          <p:cNvGrpSpPr/>
          <p:nvPr>
            <p:custDataLst>
              <p:tags r:id="rId8"/>
            </p:custDataLst>
          </p:nvPr>
        </p:nvGrpSpPr>
        <p:grpSpPr>
          <a:xfrm>
            <a:off x="9635531" y="2094191"/>
            <a:ext cx="1718269" cy="1735800"/>
            <a:chOff x="8695359" y="2361363"/>
            <a:chExt cx="1718269" cy="1735800"/>
          </a:xfrm>
        </p:grpSpPr>
        <p:sp>
          <p:nvSpPr>
            <p:cNvPr id="25" name="Rectangle 24"/>
            <p:cNvSpPr/>
            <p:nvPr/>
          </p:nvSpPr>
          <p:spPr>
            <a:xfrm>
              <a:off x="8695359" y="23613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6" name="TextBox 25"/>
            <p:cNvSpPr txBox="1"/>
            <p:nvPr/>
          </p:nvSpPr>
          <p:spPr>
            <a:xfrm>
              <a:off x="8695359" y="2767598"/>
              <a:ext cx="1718269" cy="923330"/>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Utilisation et aide à la décision</a:t>
              </a:r>
            </a:p>
          </p:txBody>
        </p:sp>
      </p:grpSp>
      <p:grpSp>
        <p:nvGrpSpPr>
          <p:cNvPr id="27" name="Group 26"/>
          <p:cNvGrpSpPr/>
          <p:nvPr>
            <p:custDataLst>
              <p:tags r:id="rId9"/>
            </p:custDataLst>
          </p:nvPr>
        </p:nvGrpSpPr>
        <p:grpSpPr>
          <a:xfrm>
            <a:off x="9635531" y="4374159"/>
            <a:ext cx="1718269" cy="1735800"/>
            <a:chOff x="9372692" y="4823354"/>
            <a:chExt cx="1718269" cy="1735800"/>
          </a:xfrm>
        </p:grpSpPr>
        <p:sp>
          <p:nvSpPr>
            <p:cNvPr id="28" name="Rectangle 27"/>
            <p:cNvSpPr/>
            <p:nvPr/>
          </p:nvSpPr>
          <p:spPr>
            <a:xfrm>
              <a:off x="9372692" y="482335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9" name="TextBox 28"/>
            <p:cNvSpPr txBox="1"/>
            <p:nvPr/>
          </p:nvSpPr>
          <p:spPr>
            <a:xfrm>
              <a:off x="9372692" y="5514283"/>
              <a:ext cx="1718269" cy="353943"/>
            </a:xfrm>
            <a:prstGeom prst="rect">
              <a:avLst/>
            </a:prstGeom>
            <a:noFill/>
          </p:spPr>
          <p:txBody>
            <a:bodyPr wrap="square" rtlCol="0">
              <a:spAutoFit/>
            </a:bodyPr>
            <a:lstStyle/>
            <a:p>
              <a:pPr algn="ctr"/>
              <a:r>
                <a:rPr lang="fr-CA" sz="1700" dirty="0">
                  <a:latin typeface="Dagny OT" panose="020B0504020201020104" pitchFamily="34" charset="0"/>
                  <a:ea typeface="Helvetica Light" charset="0"/>
                  <a:cs typeface="Helvetica Light" charset="0"/>
                </a:rPr>
                <a:t>Communication</a:t>
              </a:r>
            </a:p>
          </p:txBody>
        </p:sp>
      </p:grpSp>
      <p:cxnSp>
        <p:nvCxnSpPr>
          <p:cNvPr id="30" name="Straight Arrow Connector 29"/>
          <p:cNvCxnSpPr>
            <a:stCxn id="7" idx="2"/>
            <a:endCxn id="10" idx="0"/>
          </p:cNvCxnSpPr>
          <p:nvPr>
            <p:custDataLst>
              <p:tags r:id="rId10"/>
            </p:custDataLst>
          </p:nvPr>
        </p:nvCxnSpPr>
        <p:spPr>
          <a:xfrm>
            <a:off x="1697335"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6" idx="0"/>
          </p:cNvCxnSpPr>
          <p:nvPr>
            <p:custDataLst>
              <p:tags r:id="rId11"/>
            </p:custDataLst>
          </p:nvPr>
        </p:nvCxnSpPr>
        <p:spPr>
          <a:xfrm>
            <a:off x="4629779"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3"/>
            <a:endCxn id="13" idx="1"/>
          </p:cNvCxnSpPr>
          <p:nvPr>
            <p:custDataLst>
              <p:tags r:id="rId12"/>
            </p:custDataLst>
          </p:nvPr>
        </p:nvCxnSpPr>
        <p:spPr>
          <a:xfrm>
            <a:off x="2556469" y="2962091"/>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3" idx="1"/>
          </p:cNvCxnSpPr>
          <p:nvPr>
            <p:custDataLst>
              <p:tags r:id="rId13"/>
            </p:custDataLst>
          </p:nvPr>
        </p:nvCxnSpPr>
        <p:spPr>
          <a:xfrm flipV="1">
            <a:off x="2556469"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3"/>
            <a:endCxn id="20" idx="1"/>
          </p:cNvCxnSpPr>
          <p:nvPr>
            <p:custDataLst>
              <p:tags r:id="rId14"/>
            </p:custDataLst>
          </p:nvPr>
        </p:nvCxnSpPr>
        <p:spPr>
          <a:xfrm>
            <a:off x="5488913" y="2962091"/>
            <a:ext cx="1214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3"/>
            <a:endCxn id="19" idx="1"/>
          </p:cNvCxnSpPr>
          <p:nvPr>
            <p:custDataLst>
              <p:tags r:id="rId15"/>
            </p:custDataLst>
          </p:nvPr>
        </p:nvCxnSpPr>
        <p:spPr>
          <a:xfrm flipV="1">
            <a:off x="5488913"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6" idx="3"/>
            <a:endCxn id="22" idx="1"/>
          </p:cNvCxnSpPr>
          <p:nvPr>
            <p:custDataLst>
              <p:tags r:id="rId16"/>
            </p:custDataLst>
          </p:nvPr>
        </p:nvCxnSpPr>
        <p:spPr>
          <a:xfrm>
            <a:off x="5488913" y="5242059"/>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2" idx="0"/>
          </p:cNvCxnSpPr>
          <p:nvPr>
            <p:custDataLst>
              <p:tags r:id="rId17"/>
            </p:custDataLst>
          </p:nvPr>
        </p:nvCxnSpPr>
        <p:spPr>
          <a:xfrm>
            <a:off x="7562222" y="3829991"/>
            <a:ext cx="1"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9" idx="3"/>
            <a:endCxn id="25" idx="1"/>
          </p:cNvCxnSpPr>
          <p:nvPr>
            <p:custDataLst>
              <p:tags r:id="rId18"/>
            </p:custDataLst>
          </p:nvPr>
        </p:nvCxnSpPr>
        <p:spPr>
          <a:xfrm>
            <a:off x="8421357" y="2962091"/>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3"/>
            <a:endCxn id="28" idx="1"/>
          </p:cNvCxnSpPr>
          <p:nvPr>
            <p:custDataLst>
              <p:tags r:id="rId19"/>
            </p:custDataLst>
          </p:nvPr>
        </p:nvCxnSpPr>
        <p:spPr>
          <a:xfrm>
            <a:off x="8421357" y="2962091"/>
            <a:ext cx="1214174"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2" idx="3"/>
            <a:endCxn id="28" idx="1"/>
          </p:cNvCxnSpPr>
          <p:nvPr>
            <p:custDataLst>
              <p:tags r:id="rId20"/>
            </p:custDataLst>
          </p:nvPr>
        </p:nvCxnSpPr>
        <p:spPr>
          <a:xfrm>
            <a:off x="8421357" y="5242059"/>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5" idx="2"/>
            <a:endCxn id="28" idx="0"/>
          </p:cNvCxnSpPr>
          <p:nvPr>
            <p:custDataLst>
              <p:tags r:id="rId21"/>
            </p:custDataLst>
          </p:nvPr>
        </p:nvCxnSpPr>
        <p:spPr>
          <a:xfrm>
            <a:off x="10494666"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1"/>
            <a:endCxn id="14" idx="3"/>
          </p:cNvCxnSpPr>
          <p:nvPr>
            <p:custDataLst>
              <p:tags r:id="rId22"/>
            </p:custDataLst>
          </p:nvPr>
        </p:nvCxnSpPr>
        <p:spPr>
          <a:xfrm flipH="1" flipV="1">
            <a:off x="5488913" y="2962092"/>
            <a:ext cx="1214175" cy="22799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custDataLst>
              <p:tags r:id="rId23"/>
            </p:custDataLst>
          </p:nvPr>
        </p:nvCxnSpPr>
        <p:spPr>
          <a:xfrm flipV="1">
            <a:off x="4752033"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custDataLst>
              <p:tags r:id="rId24"/>
            </p:custDataLst>
          </p:nvPr>
        </p:nvCxnSpPr>
        <p:spPr>
          <a:xfrm flipV="1">
            <a:off x="1809542"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custDataLst>
              <p:tags r:id="rId25"/>
            </p:custDataLst>
          </p:nvPr>
        </p:nvCxnSpPr>
        <p:spPr>
          <a:xfrm flipH="1">
            <a:off x="2556469"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custDataLst>
              <p:tags r:id="rId26"/>
            </p:custDataLst>
          </p:nvPr>
        </p:nvCxnSpPr>
        <p:spPr>
          <a:xfrm flipH="1">
            <a:off x="2556469" y="3217140"/>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custDataLst>
              <p:tags r:id="rId27"/>
            </p:custDataLst>
          </p:nvPr>
        </p:nvCxnSpPr>
        <p:spPr>
          <a:xfrm flipH="1">
            <a:off x="5488912" y="5533452"/>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custDataLst>
              <p:tags r:id="rId28"/>
            </p:custDataLst>
          </p:nvPr>
        </p:nvCxnSpPr>
        <p:spPr>
          <a:xfrm flipH="1">
            <a:off x="5488912"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custDataLst>
              <p:tags r:id="rId29"/>
            </p:custDataLst>
          </p:nvPr>
        </p:nvCxnSpPr>
        <p:spPr>
          <a:xfrm flipH="1">
            <a:off x="5492262" y="3198724"/>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custDataLst>
              <p:tags r:id="rId30"/>
            </p:custDataLst>
          </p:nvPr>
        </p:nvCxnSpPr>
        <p:spPr>
          <a:xfrm flipV="1">
            <a:off x="7677778"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custDataLst>
              <p:tags r:id="rId31"/>
            </p:custDataLst>
          </p:nvPr>
        </p:nvCxnSpPr>
        <p:spPr>
          <a:xfrm rot="10800000">
            <a:off x="2548516" y="2632907"/>
            <a:ext cx="4889360" cy="3698747"/>
          </a:xfrm>
          <a:prstGeom prst="bentConnector3">
            <a:avLst>
              <a:gd name="adj1" fmla="val 86787"/>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custDataLst>
              <p:tags r:id="rId32"/>
            </p:custDataLst>
          </p:nvPr>
        </p:nvCxnSpPr>
        <p:spPr>
          <a:xfrm flipV="1">
            <a:off x="7437876" y="6109959"/>
            <a:ext cx="0" cy="2216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custDataLst>
              <p:tags r:id="rId33"/>
            </p:custDataLst>
          </p:nvPr>
        </p:nvCxnSpPr>
        <p:spPr>
          <a:xfrm flipH="1">
            <a:off x="1697335" y="1927200"/>
            <a:ext cx="87973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5" idx="0"/>
          </p:cNvCxnSpPr>
          <p:nvPr>
            <p:custDataLst>
              <p:tags r:id="rId34"/>
            </p:custDataLst>
          </p:nvPr>
        </p:nvCxnSpPr>
        <p:spPr>
          <a:xfrm flipH="1" flipV="1">
            <a:off x="10494665" y="1927200"/>
            <a:ext cx="1" cy="16699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custDataLst>
              <p:tags r:id="rId35"/>
            </p:custDataLst>
          </p:nvPr>
        </p:nvCxnSpPr>
        <p:spPr>
          <a:xfrm flipH="1">
            <a:off x="8421357" y="2847958"/>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custDataLst>
              <p:tags r:id="rId36"/>
            </p:custDataLst>
          </p:nvPr>
        </p:nvCxnSpPr>
        <p:spPr>
          <a:xfrm flipH="1">
            <a:off x="8421357" y="3204853"/>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3" idx="3"/>
            <a:endCxn id="25" idx="1"/>
          </p:cNvCxnSpPr>
          <p:nvPr>
            <p:custDataLst>
              <p:tags r:id="rId37"/>
            </p:custDataLst>
          </p:nvPr>
        </p:nvCxnSpPr>
        <p:spPr>
          <a:xfrm flipV="1">
            <a:off x="8421357" y="2962091"/>
            <a:ext cx="1214174" cy="227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7" idx="0"/>
          </p:cNvCxnSpPr>
          <p:nvPr>
            <p:custDataLst>
              <p:tags r:id="rId38"/>
            </p:custDataLst>
          </p:nvPr>
        </p:nvCxnSpPr>
        <p:spPr>
          <a:xfrm>
            <a:off x="1697335" y="1927200"/>
            <a:ext cx="0" cy="1669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Exemples</a:t>
            </a:r>
          </a:p>
        </p:txBody>
      </p:sp>
      <p:sp>
        <p:nvSpPr>
          <p:cNvPr id="3" name="Content Placeholder 2"/>
          <p:cNvSpPr>
            <a:spLocks noGrp="1"/>
          </p:cNvSpPr>
          <p:nvPr>
            <p:ph idx="1"/>
            <p:custDataLst>
              <p:tags r:id="rId2"/>
            </p:custDataLst>
          </p:nvPr>
        </p:nvSpPr>
        <p:spPr>
          <a:xfrm>
            <a:off x="581192" y="2532185"/>
            <a:ext cx="5166466" cy="3593515"/>
          </a:xfrm>
        </p:spPr>
        <p:txBody>
          <a:bodyPr>
            <a:normAutofit fontScale="92500"/>
          </a:bodyPr>
          <a:lstStyle/>
          <a:p>
            <a:r>
              <a:rPr lang="fr-CA" b="1" dirty="0"/>
              <a:t>type de pomme - couleur de la pomme</a:t>
            </a:r>
          </a:p>
          <a:p>
            <a:r>
              <a:rPr lang="fr-CA" dirty="0"/>
              <a:t>Granny Smith - verte</a:t>
            </a:r>
          </a:p>
          <a:p>
            <a:r>
              <a:rPr lang="fr-CA" dirty="0"/>
              <a:t>Red Delicious - rouge</a:t>
            </a:r>
          </a:p>
          <a:p>
            <a:endParaRPr lang="fr-CA" dirty="0"/>
          </a:p>
          <a:p>
            <a:r>
              <a:rPr lang="fr-CA" b="1" dirty="0"/>
              <a:t>personne - pointure de chaussures</a:t>
            </a:r>
          </a:p>
          <a:p>
            <a:r>
              <a:rPr lang="fr-CA" dirty="0"/>
              <a:t>Jen Schellinck - femmes, pointure 7</a:t>
            </a:r>
          </a:p>
          <a:p>
            <a:r>
              <a:rPr lang="fr-CA" dirty="0"/>
              <a:t>Colin Henein - hommes, pointure 10</a:t>
            </a:r>
          </a:p>
        </p:txBody>
      </p:sp>
      <p:sp>
        <p:nvSpPr>
          <p:cNvPr id="4" name="Content Placeholder 2"/>
          <p:cNvSpPr txBox="1">
            <a:spLocks/>
          </p:cNvSpPr>
          <p:nvPr>
            <p:custDataLst>
              <p:tags r:id="rId3"/>
            </p:custDataLst>
          </p:nvPr>
        </p:nvSpPr>
        <p:spPr>
          <a:xfrm>
            <a:off x="5888334" y="2197510"/>
            <a:ext cx="5416038" cy="4140767"/>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fr-CA" dirty="0"/>
          </a:p>
          <a:p>
            <a:r>
              <a:rPr lang="fr-CA" b="1" dirty="0"/>
              <a:t>mot - définition</a:t>
            </a:r>
          </a:p>
          <a:p>
            <a:r>
              <a:rPr lang="fr-CA" b="1" dirty="0"/>
              <a:t>URL - page Web</a:t>
            </a:r>
          </a:p>
          <a:p>
            <a:r>
              <a:rPr lang="fr-CA" b="1" dirty="0"/>
              <a:t>Nom de rapport - rapport (dossier de documentation)</a:t>
            </a:r>
          </a:p>
          <a:p>
            <a:endParaRPr lang="fr-CA" dirty="0"/>
          </a:p>
          <a:p>
            <a:r>
              <a:rPr lang="fr-CA" u="sng" dirty="0"/>
              <a:t>Les triples ajoutent un verbe au mélange</a:t>
            </a:r>
            <a:r>
              <a:rPr lang="fr-CA" dirty="0"/>
              <a:t> :</a:t>
            </a:r>
          </a:p>
          <a:p>
            <a:r>
              <a:rPr lang="fr-CA" b="1" dirty="0"/>
              <a:t>	Personne - est - âge</a:t>
            </a:r>
          </a:p>
          <a:p>
            <a:r>
              <a:rPr lang="fr-CA" dirty="0"/>
              <a:t>	Objet - est de couleur - couleur</a:t>
            </a:r>
          </a:p>
          <a:p>
            <a:endParaRPr lang="fr-CA" dirty="0"/>
          </a:p>
        </p:txBody>
      </p:sp>
    </p:spTree>
    <p:extLst>
      <p:ext uri="{BB962C8B-B14F-4D97-AF65-F5344CB8AC3E}">
        <p14:creationId xmlns:p14="http://schemas.microsoft.com/office/powerpoint/2010/main" val="35469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Bases de données graphiques</a:t>
            </a:r>
          </a:p>
        </p:txBody>
      </p:sp>
      <p:sp>
        <p:nvSpPr>
          <p:cNvPr id="3" name="Content Placeholder 2"/>
          <p:cNvSpPr>
            <a:spLocks noGrp="1"/>
          </p:cNvSpPr>
          <p:nvPr>
            <p:ph idx="1"/>
            <p:custDataLst>
              <p:tags r:id="rId2"/>
            </p:custDataLst>
          </p:nvPr>
        </p:nvSpPr>
        <p:spPr>
          <a:xfrm>
            <a:off x="509644" y="2001616"/>
            <a:ext cx="6984869" cy="4140767"/>
          </a:xfrm>
        </p:spPr>
        <p:txBody>
          <a:bodyPr>
            <a:normAutofit/>
          </a:bodyPr>
          <a:lstStyle/>
          <a:p>
            <a:r>
              <a:rPr lang="fr-CA" dirty="0"/>
              <a:t>Accent mis sur les </a:t>
            </a:r>
            <a:r>
              <a:rPr lang="fr-CA" b="1" dirty="0"/>
              <a:t>liens</a:t>
            </a:r>
            <a:r>
              <a:rPr lang="fr-CA" dirty="0"/>
              <a:t> entre les différents types d’objets, plutôt que sur les liens entre un objet et les propriétés de cet objet. </a:t>
            </a:r>
          </a:p>
          <a:p>
            <a:r>
              <a:rPr lang="fr-CA" dirty="0"/>
              <a:t>Le modèle de données :</a:t>
            </a:r>
          </a:p>
          <a:p>
            <a:pPr marL="342900" indent="-342900">
              <a:buFont typeface="Wingdings" charset="2"/>
              <a:buChar char="§"/>
            </a:pPr>
            <a:r>
              <a:rPr lang="fr-CA" dirty="0"/>
              <a:t>objets représentés par des nœuds</a:t>
            </a:r>
          </a:p>
          <a:p>
            <a:pPr marL="342900" indent="-342900">
              <a:buFont typeface="Wingdings" charset="2"/>
              <a:buChar char="§"/>
            </a:pPr>
            <a:r>
              <a:rPr lang="fr-CA" dirty="0"/>
              <a:t>liens entre ces objets représentés par des bords</a:t>
            </a:r>
          </a:p>
          <a:p>
            <a:pPr marL="342900" indent="-342900">
              <a:buFont typeface="Wingdings" charset="2"/>
              <a:buChar char="§"/>
            </a:pPr>
            <a:r>
              <a:rPr lang="fr-CA" dirty="0"/>
              <a:t>les objets peuvent avoir un lien avec d’autres objets du même type - la personne est le frère ou la sœur de l’autre personne</a:t>
            </a:r>
          </a:p>
        </p:txBody>
      </p:sp>
      <p:pic>
        <p:nvPicPr>
          <p:cNvPr id="4" name="Picture 3">
            <a:extLst>
              <a:ext uri="{FF2B5EF4-FFF2-40B4-BE49-F238E27FC236}">
                <a16:creationId xmlns:a16="http://schemas.microsoft.com/office/drawing/2014/main" id="{BE816AF3-1283-421E-A961-B0F541140192}"/>
              </a:ext>
            </a:extLst>
          </p:cNvPr>
          <p:cNvPicPr>
            <a:picLocks noChangeAspect="1"/>
          </p:cNvPicPr>
          <p:nvPr>
            <p:custDataLst>
              <p:tags r:id="rId3"/>
            </p:custDataLst>
          </p:nvPr>
        </p:nvPicPr>
        <p:blipFill>
          <a:blip r:embed="rId6"/>
          <a:stretch>
            <a:fillRect/>
          </a:stretch>
        </p:blipFill>
        <p:spPr>
          <a:xfrm>
            <a:off x="7299645" y="1949852"/>
            <a:ext cx="4344573" cy="4344573"/>
          </a:xfrm>
          <a:prstGeom prst="rect">
            <a:avLst/>
          </a:prstGeom>
        </p:spPr>
      </p:pic>
    </p:spTree>
    <p:extLst>
      <p:ext uri="{BB962C8B-B14F-4D97-AF65-F5344CB8AC3E}">
        <p14:creationId xmlns:p14="http://schemas.microsoft.com/office/powerpoint/2010/main" val="35489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Bases de données relationnelles</a:t>
            </a:r>
          </a:p>
        </p:txBody>
      </p:sp>
      <p:sp>
        <p:nvSpPr>
          <p:cNvPr id="3" name="Content Placeholder 2"/>
          <p:cNvSpPr>
            <a:spLocks noGrp="1"/>
          </p:cNvSpPr>
          <p:nvPr>
            <p:ph idx="1"/>
            <p:custDataLst>
              <p:tags r:id="rId2"/>
            </p:custDataLst>
          </p:nvPr>
        </p:nvSpPr>
        <p:spPr>
          <a:xfrm>
            <a:off x="563303" y="1965837"/>
            <a:ext cx="5822237" cy="4140767"/>
          </a:xfrm>
        </p:spPr>
        <p:txBody>
          <a:bodyPr/>
          <a:lstStyle/>
          <a:p>
            <a:pPr marL="342900" indent="-342900">
              <a:buFont typeface="Wingdings" charset="2"/>
              <a:buChar char="§"/>
            </a:pPr>
            <a:r>
              <a:rPr lang="fr-CA" dirty="0"/>
              <a:t>Données stockées dans une série de tableaux.</a:t>
            </a:r>
          </a:p>
          <a:p>
            <a:pPr marL="342900" indent="-342900">
              <a:buFont typeface="Wingdings" charset="2"/>
              <a:buChar char="§"/>
            </a:pPr>
            <a:r>
              <a:rPr lang="fr-CA" dirty="0"/>
              <a:t>En gros, chaque tableau représente un objet et des propriétés liées à cet objet.</a:t>
            </a:r>
          </a:p>
          <a:p>
            <a:pPr marL="342900" indent="-342900">
              <a:buFont typeface="Wingdings" charset="2"/>
              <a:buChar char="§"/>
            </a:pPr>
            <a:r>
              <a:rPr lang="fr-CA" dirty="0"/>
              <a:t>Des colonnes spéciales dans les tableaux relient les instances d’objets dans le tableau.</a:t>
            </a:r>
          </a:p>
        </p:txBody>
      </p:sp>
      <p:pic>
        <p:nvPicPr>
          <p:cNvPr id="4" name="Picture 3">
            <a:extLst>
              <a:ext uri="{FF2B5EF4-FFF2-40B4-BE49-F238E27FC236}">
                <a16:creationId xmlns:a16="http://schemas.microsoft.com/office/drawing/2014/main" id="{AB147C72-20CA-46CA-84F0-73D7E51F6D43}"/>
              </a:ext>
            </a:extLst>
          </p:cNvPr>
          <p:cNvPicPr>
            <a:picLocks noChangeAspect="1"/>
          </p:cNvPicPr>
          <p:nvPr>
            <p:custDataLst>
              <p:tags r:id="rId3"/>
            </p:custDataLst>
          </p:nvPr>
        </p:nvPicPr>
        <p:blipFill>
          <a:blip r:embed="rId6"/>
          <a:stretch>
            <a:fillRect/>
          </a:stretch>
        </p:blipFill>
        <p:spPr>
          <a:xfrm>
            <a:off x="7231686" y="2182394"/>
            <a:ext cx="3668622" cy="3971244"/>
          </a:xfrm>
          <a:prstGeom prst="rect">
            <a:avLst/>
          </a:prstGeom>
        </p:spPr>
      </p:pic>
    </p:spTree>
    <p:extLst>
      <p:ext uri="{BB962C8B-B14F-4D97-AF65-F5344CB8AC3E}">
        <p14:creationId xmlns:p14="http://schemas.microsoft.com/office/powerpoint/2010/main" val="147932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Avantages, inconvénients et cas d’utilisation de chacun</a:t>
            </a:r>
          </a:p>
        </p:txBody>
      </p:sp>
      <p:sp>
        <p:nvSpPr>
          <p:cNvPr id="3" name="Content Placeholder 2"/>
          <p:cNvSpPr>
            <a:spLocks noGrp="1"/>
          </p:cNvSpPr>
          <p:nvPr>
            <p:ph idx="1"/>
            <p:custDataLst>
              <p:tags r:id="rId2"/>
            </p:custDataLst>
          </p:nvPr>
        </p:nvSpPr>
        <p:spPr>
          <a:xfrm>
            <a:off x="509644" y="1947952"/>
            <a:ext cx="11029615" cy="4140767"/>
          </a:xfrm>
        </p:spPr>
        <p:txBody>
          <a:bodyPr>
            <a:normAutofit fontScale="92500"/>
          </a:bodyPr>
          <a:lstStyle/>
          <a:p>
            <a:r>
              <a:rPr lang="fr-CA" b="1" dirty="0"/>
              <a:t>Base de données relationnelle</a:t>
            </a:r>
            <a:r>
              <a:rPr lang="fr-CA" dirty="0"/>
              <a:t> : largement soutenue, bien comprise, fonctionne bien pour de nombreux types de systèmes et de cas d’utilisation. Base toutefois difficile à changer une fois mise en œuvre; ne gère pas bien les liens (malgré son nom).</a:t>
            </a:r>
          </a:p>
          <a:p>
            <a:r>
              <a:rPr lang="fr-CA" b="1" dirty="0"/>
              <a:t>Mémoires de valeurs clés</a:t>
            </a:r>
            <a:r>
              <a:rPr lang="fr-CA" dirty="0"/>
              <a:t> : peuvent prendre n’importe quel type de données; nul besoin de beaucoup de renseignements sur l’avancement de sa structure. Si vous avez beaucoup de valeurs manquantes, ces mémoires ne prendront pas de place. Peuvent toutefois être désordonnées et mystérieuses; difficile d’y trouver des données.</a:t>
            </a:r>
          </a:p>
          <a:p>
            <a:r>
              <a:rPr lang="fr-CA" b="1" dirty="0"/>
              <a:t>Bases de données graphiques</a:t>
            </a:r>
            <a:r>
              <a:rPr lang="fr-CA" dirty="0"/>
              <a:t> : rapides et intuitives si vous utilisez des données fortement axées sur les liens; pourraient être la seule option si vos données sont ainsi parce que les bases de données traditionnelles peuvent ralentir énormément. Sont toutefois probablement trop spécialisées si vos données ne sont pas ainsi, pas encore supportées à grande échelle.</a:t>
            </a:r>
          </a:p>
        </p:txBody>
      </p:sp>
    </p:spTree>
    <p:extLst>
      <p:ext uri="{BB962C8B-B14F-4D97-AF65-F5344CB8AC3E}">
        <p14:creationId xmlns:p14="http://schemas.microsoft.com/office/powerpoint/2010/main" val="20362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Remarque sur les fichiers non hiérarchiques et les feuilles de calcul</a:t>
            </a:r>
          </a:p>
        </p:txBody>
      </p:sp>
      <p:sp>
        <p:nvSpPr>
          <p:cNvPr id="3" name="Content Placeholder 2"/>
          <p:cNvSpPr>
            <a:spLocks noGrp="1"/>
          </p:cNvSpPr>
          <p:nvPr>
            <p:ph idx="1"/>
            <p:custDataLst>
              <p:tags r:id="rId2"/>
            </p:custDataLst>
          </p:nvPr>
        </p:nvSpPr>
        <p:spPr>
          <a:xfrm>
            <a:off x="581191" y="2180496"/>
            <a:ext cx="5672935" cy="4140767"/>
          </a:xfrm>
        </p:spPr>
        <p:txBody>
          <a:bodyPr>
            <a:normAutofit lnSpcReduction="10000"/>
          </a:bodyPr>
          <a:lstStyle/>
          <a:p>
            <a:r>
              <a:rPr lang="fr-CA" dirty="0"/>
              <a:t>Qu’en est-il de la conservation de vos données dans un seul tableau géant (feuille de calcul)? Ou plusieurs feuilles de calcul? Ça ne peut pas être si terrible que ça!</a:t>
            </a:r>
          </a:p>
          <a:p>
            <a:r>
              <a:rPr lang="fr-CA" dirty="0"/>
              <a:t>Wayne Eckerson a inventé le terme « spreadmart » (par opposition à un mini-entrepôt de données) pour décrire une situation avec plusieurs feuilles de calcul (ponctuelles) comme stratégie de données.</a:t>
            </a:r>
          </a:p>
        </p:txBody>
      </p:sp>
      <p:pic>
        <p:nvPicPr>
          <p:cNvPr id="4" name="Picture 3">
            <a:extLst>
              <a:ext uri="{FF2B5EF4-FFF2-40B4-BE49-F238E27FC236}">
                <a16:creationId xmlns:a16="http://schemas.microsoft.com/office/drawing/2014/main" id="{B22A3EE7-3FB8-4E3C-9386-DA23F1F7BE56}"/>
              </a:ext>
            </a:extLst>
          </p:cNvPr>
          <p:cNvPicPr>
            <a:picLocks noChangeAspect="1"/>
          </p:cNvPicPr>
          <p:nvPr>
            <p:custDataLst>
              <p:tags r:id="rId3"/>
            </p:custDataLst>
          </p:nvPr>
        </p:nvPicPr>
        <p:blipFill>
          <a:blip r:embed="rId8"/>
          <a:stretch>
            <a:fillRect/>
          </a:stretch>
        </p:blipFill>
        <p:spPr>
          <a:xfrm>
            <a:off x="6254127" y="2021399"/>
            <a:ext cx="4388439" cy="3247225"/>
          </a:xfrm>
          <a:prstGeom prst="rect">
            <a:avLst/>
          </a:prstGeom>
        </p:spPr>
      </p:pic>
      <p:pic>
        <p:nvPicPr>
          <p:cNvPr id="5" name="Picture 4">
            <a:extLst>
              <a:ext uri="{FF2B5EF4-FFF2-40B4-BE49-F238E27FC236}">
                <a16:creationId xmlns:a16="http://schemas.microsoft.com/office/drawing/2014/main" id="{D82CADD4-CD4D-4DF0-9405-3C74A1BFED3A}"/>
              </a:ext>
            </a:extLst>
          </p:cNvPr>
          <p:cNvPicPr>
            <a:picLocks noChangeAspect="1"/>
          </p:cNvPicPr>
          <p:nvPr>
            <p:custDataLst>
              <p:tags r:id="rId4"/>
            </p:custDataLst>
          </p:nvPr>
        </p:nvPicPr>
        <p:blipFill>
          <a:blip r:embed="rId8"/>
          <a:stretch>
            <a:fillRect/>
          </a:stretch>
        </p:blipFill>
        <p:spPr>
          <a:xfrm>
            <a:off x="6424413" y="2943004"/>
            <a:ext cx="4388439" cy="3247225"/>
          </a:xfrm>
          <a:prstGeom prst="rect">
            <a:avLst/>
          </a:prstGeom>
        </p:spPr>
      </p:pic>
      <p:pic>
        <p:nvPicPr>
          <p:cNvPr id="6" name="Picture 5">
            <a:extLst>
              <a:ext uri="{FF2B5EF4-FFF2-40B4-BE49-F238E27FC236}">
                <a16:creationId xmlns:a16="http://schemas.microsoft.com/office/drawing/2014/main" id="{1F461CC0-22D6-4CA9-B235-CDD4655E07D4}"/>
              </a:ext>
            </a:extLst>
          </p:cNvPr>
          <p:cNvPicPr>
            <a:picLocks noChangeAspect="1"/>
          </p:cNvPicPr>
          <p:nvPr>
            <p:custDataLst>
              <p:tags r:id="rId5"/>
            </p:custDataLst>
          </p:nvPr>
        </p:nvPicPr>
        <p:blipFill>
          <a:blip r:embed="rId8"/>
          <a:stretch>
            <a:fillRect/>
          </a:stretch>
        </p:blipFill>
        <p:spPr>
          <a:xfrm>
            <a:off x="7410054" y="2575942"/>
            <a:ext cx="4388439" cy="3247225"/>
          </a:xfrm>
          <a:prstGeom prst="rect">
            <a:avLst/>
          </a:prstGeom>
        </p:spPr>
      </p:pic>
    </p:spTree>
    <p:extLst>
      <p:ext uri="{BB962C8B-B14F-4D97-AF65-F5344CB8AC3E}">
        <p14:creationId xmlns:p14="http://schemas.microsoft.com/office/powerpoint/2010/main" val="335528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Remarque sur les fichiers non hiérarchiques et les feuilles de calcul</a:t>
            </a:r>
          </a:p>
        </p:txBody>
      </p:sp>
      <p:sp>
        <p:nvSpPr>
          <p:cNvPr id="3" name="Content Placeholder 2"/>
          <p:cNvSpPr>
            <a:spLocks noGrp="1"/>
          </p:cNvSpPr>
          <p:nvPr>
            <p:ph idx="1"/>
            <p:custDataLst>
              <p:tags r:id="rId2"/>
            </p:custDataLst>
          </p:nvPr>
        </p:nvSpPr>
        <p:spPr/>
        <p:txBody>
          <a:bodyPr>
            <a:normAutofit lnSpcReduction="10000"/>
          </a:bodyPr>
          <a:lstStyle/>
          <a:p>
            <a:pPr marL="342900" indent="-342900">
              <a:buFont typeface="Wingdings" charset="2"/>
              <a:buChar char="§"/>
            </a:pPr>
            <a:r>
              <a:rPr lang="fr-CA" b="1" dirty="0"/>
              <a:t>Avantages</a:t>
            </a:r>
            <a:r>
              <a:rPr lang="fr-CA" dirty="0"/>
              <a:t> - très efficace si vous recueillez des données une seule fois, sur un type particulier d’objet (p. ex. études scientifiques!); comme certains types d’analyse exigent que vous ayez toutes les données en un seul endroit, vous allez devoir générer un fichier non hiérarchique de toute façon. Facile à lire dans le logiciel d’analyse (p. ex. R) et il est facile d’effectuer des opérations quant à l’ensemble de données</a:t>
            </a:r>
          </a:p>
          <a:p>
            <a:pPr marL="342900" indent="-342900">
              <a:buFont typeface="Wingdings" charset="2"/>
              <a:buChar char="§"/>
            </a:pPr>
            <a:r>
              <a:rPr lang="fr-CA" b="1" dirty="0"/>
              <a:t>Inconvénients</a:t>
            </a:r>
            <a:r>
              <a:rPr lang="fr-CA" dirty="0"/>
              <a:t> - il est très difficile de gérer l’intégrité des données à long terme si vous recueillez et travaillez continuellement avec les données. Ne fonctionne pas bien si vous traitez des données sur un système comprenant de nombreux types d’objets différents et leurs liens. Peut être très difficile d’exécuter des opérations d’interrogation de données</a:t>
            </a:r>
          </a:p>
        </p:txBody>
      </p:sp>
    </p:spTree>
    <p:extLst>
      <p:ext uri="{BB962C8B-B14F-4D97-AF65-F5344CB8AC3E}">
        <p14:creationId xmlns:p14="http://schemas.microsoft.com/office/powerpoint/2010/main" val="35883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Quelques outils et mots à la mode</a:t>
            </a:r>
          </a:p>
        </p:txBody>
      </p:sp>
      <p:sp>
        <p:nvSpPr>
          <p:cNvPr id="3" name="Content Placeholder 2"/>
          <p:cNvSpPr>
            <a:spLocks noGrp="1"/>
          </p:cNvSpPr>
          <p:nvPr>
            <p:ph sz="half" idx="1"/>
            <p:custDataLst>
              <p:tags r:id="rId2"/>
            </p:custDataLst>
          </p:nvPr>
        </p:nvSpPr>
        <p:spPr/>
        <p:txBody>
          <a:bodyPr/>
          <a:lstStyle/>
          <a:p>
            <a:pPr marL="342900" indent="-342900">
              <a:buFont typeface="Wingdings" charset="2"/>
              <a:buChar char="§"/>
            </a:pPr>
            <a:r>
              <a:rPr lang="fr-CA" dirty="0"/>
              <a:t>MongoDB, ArangoDB</a:t>
            </a:r>
          </a:p>
          <a:p>
            <a:pPr marL="342900" indent="-342900">
              <a:buFont typeface="Wingdings" charset="2"/>
              <a:buChar char="§"/>
            </a:pPr>
            <a:r>
              <a:rPr lang="fr-CA" dirty="0"/>
              <a:t>Entrepôt de documents</a:t>
            </a:r>
          </a:p>
          <a:p>
            <a:pPr marL="342900" indent="-342900">
              <a:buFont typeface="Wingdings" charset="2"/>
              <a:buChar char="§"/>
            </a:pPr>
            <a:r>
              <a:rPr lang="fr-CA" dirty="0"/>
              <a:t>JSON, YAML</a:t>
            </a:r>
          </a:p>
          <a:p>
            <a:pPr marL="342900" indent="-342900">
              <a:buFont typeface="Wingdings" charset="2"/>
              <a:buChar char="§"/>
            </a:pPr>
            <a:r>
              <a:rPr lang="fr-CA" dirty="0"/>
              <a:t>API, GraphQL</a:t>
            </a:r>
          </a:p>
          <a:p>
            <a:endParaRPr lang="fr-CA" dirty="0"/>
          </a:p>
        </p:txBody>
      </p:sp>
      <p:sp>
        <p:nvSpPr>
          <p:cNvPr id="4" name="Content Placeholder 3"/>
          <p:cNvSpPr>
            <a:spLocks noGrp="1"/>
          </p:cNvSpPr>
          <p:nvPr>
            <p:ph sz="half" idx="2"/>
            <p:custDataLst>
              <p:tags r:id="rId3"/>
            </p:custDataLst>
          </p:nvPr>
        </p:nvSpPr>
        <p:spPr>
          <a:xfrm>
            <a:off x="5401402" y="1995456"/>
            <a:ext cx="5422392" cy="4093260"/>
          </a:xfrm>
        </p:spPr>
        <p:txBody>
          <a:bodyPr/>
          <a:lstStyle/>
          <a:p>
            <a:pPr marL="342900" indent="-342900">
              <a:buFont typeface="Wingdings" charset="2"/>
              <a:buChar char="§"/>
            </a:pPr>
            <a:r>
              <a:rPr lang="fr-CA" dirty="0"/>
              <a:t>Données interreliées</a:t>
            </a:r>
          </a:p>
          <a:p>
            <a:pPr marL="342900" indent="-342900">
              <a:buFont typeface="Wingdings" charset="2"/>
              <a:buChar char="§"/>
            </a:pPr>
            <a:r>
              <a:rPr lang="fr-CA" dirty="0"/>
              <a:t>Web sémantique</a:t>
            </a:r>
          </a:p>
          <a:p>
            <a:pPr marL="342900" indent="-342900">
              <a:buFont typeface="Wingdings" charset="2"/>
              <a:buChar char="§"/>
            </a:pPr>
            <a:r>
              <a:rPr lang="fr-CA" dirty="0"/>
              <a:t>Langage d’ontologie Web (OWL)</a:t>
            </a:r>
          </a:p>
          <a:p>
            <a:pPr marL="342900" indent="-342900">
              <a:buFont typeface="Wingdings" charset="2"/>
              <a:buChar char="§"/>
            </a:pPr>
            <a:r>
              <a:rPr lang="fr-CA" dirty="0"/>
              <a:t>Protected</a:t>
            </a:r>
          </a:p>
        </p:txBody>
      </p:sp>
    </p:spTree>
    <p:extLst>
      <p:ext uri="{BB962C8B-B14F-4D97-AF65-F5344CB8AC3E}">
        <p14:creationId xmlns:p14="http://schemas.microsoft.com/office/powerpoint/2010/main" val="31882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Mise en œuvre de votre modèle</a:t>
            </a:r>
          </a:p>
        </p:txBody>
      </p:sp>
      <p:sp>
        <p:nvSpPr>
          <p:cNvPr id="3" name="Content Placeholder 2"/>
          <p:cNvSpPr>
            <a:spLocks noGrp="1"/>
          </p:cNvSpPr>
          <p:nvPr>
            <p:ph idx="1"/>
            <p:custDataLst>
              <p:tags r:id="rId2"/>
            </p:custDataLst>
          </p:nvPr>
        </p:nvSpPr>
        <p:spPr/>
        <p:txBody>
          <a:bodyPr>
            <a:normAutofit/>
          </a:bodyPr>
          <a:lstStyle/>
          <a:p>
            <a:pPr marL="342900" indent="-342900">
              <a:buFont typeface="Wingdings" charset="2"/>
              <a:buChar char="§"/>
            </a:pPr>
            <a:r>
              <a:rPr lang="fr-CA" dirty="0"/>
              <a:t>Pour mettre en œuvre votre modèle de données/connaissances, vous devez avoir accès à un </a:t>
            </a:r>
            <a:r>
              <a:rPr lang="fr-CA" b="1" dirty="0"/>
              <a:t>logiciel de stockage et de gestion de données</a:t>
            </a:r>
            <a:r>
              <a:rPr lang="fr-CA" dirty="0"/>
              <a:t>. </a:t>
            </a:r>
          </a:p>
          <a:p>
            <a:pPr marL="342900" indent="-342900">
              <a:buFont typeface="Wingdings" charset="2"/>
              <a:buChar char="§"/>
            </a:pPr>
            <a:r>
              <a:rPr lang="fr-CA" dirty="0"/>
              <a:t>L’accès pourrait représenter un défi pour vous en tant que personne, parce que traditionnellement ces logiciels fonctionnent sur des serveurs.</a:t>
            </a:r>
          </a:p>
          <a:p>
            <a:pPr marL="342900" indent="-342900">
              <a:buFont typeface="Wingdings" charset="2"/>
              <a:buChar char="§"/>
            </a:pPr>
            <a:r>
              <a:rPr lang="fr-CA" dirty="0"/>
              <a:t>Les serveurs sont bons parce qu’ils permettent à plusieurs personnes d’accéder à une seule base de données en même temps, à partir de différents programmes clients. Il est toutefois difficile de « jouer » avec une base de données.</a:t>
            </a:r>
          </a:p>
          <a:p>
            <a:pPr marL="342900" indent="-342900">
              <a:buFont typeface="Wingdings" charset="2"/>
              <a:buChar char="§"/>
            </a:pPr>
            <a:r>
              <a:rPr lang="fr-CA" dirty="0"/>
              <a:t>SQLite à la </a:t>
            </a:r>
            <a:r>
              <a:rPr lang="fr-CA"/>
              <a:t>rescousse!</a:t>
            </a:r>
            <a:endParaRPr lang="fr-CA" dirty="0"/>
          </a:p>
        </p:txBody>
      </p:sp>
    </p:spTree>
    <p:extLst>
      <p:ext uri="{BB962C8B-B14F-4D97-AF65-F5344CB8AC3E}">
        <p14:creationId xmlns:p14="http://schemas.microsoft.com/office/powerpoint/2010/main" val="422550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Rôle du logiciel de gestion des données</a:t>
            </a:r>
          </a:p>
        </p:txBody>
      </p:sp>
      <p:sp>
        <p:nvSpPr>
          <p:cNvPr id="6" name="Content Placeholder 5"/>
          <p:cNvSpPr>
            <a:spLocks noGrp="1"/>
          </p:cNvSpPr>
          <p:nvPr>
            <p:ph idx="1"/>
            <p:custDataLst>
              <p:tags r:id="rId2"/>
            </p:custDataLst>
          </p:nvPr>
        </p:nvSpPr>
        <p:spPr>
          <a:xfrm>
            <a:off x="581192" y="2162608"/>
            <a:ext cx="7092189" cy="4140767"/>
          </a:xfrm>
        </p:spPr>
        <p:txBody>
          <a:bodyPr>
            <a:normAutofit fontScale="92500" lnSpcReduction="10000"/>
          </a:bodyPr>
          <a:lstStyle/>
          <a:p>
            <a:r>
              <a:rPr lang="fr-CA" dirty="0"/>
              <a:t>Le logiciel de gestion des données offre aux humains un moyen facile d’interagir avec leurs données.</a:t>
            </a:r>
          </a:p>
          <a:p>
            <a:r>
              <a:rPr lang="fr-CA" dirty="0"/>
              <a:t>Il s’agit essentiellement d’une interface – de données – humaines.</a:t>
            </a:r>
          </a:p>
          <a:p>
            <a:r>
              <a:rPr lang="fr-CA" dirty="0"/>
              <a:t>Grâce à cette interface, vous pouvez :</a:t>
            </a:r>
          </a:p>
          <a:p>
            <a:pPr marL="342900" indent="-342900">
              <a:buFont typeface="Wingdings" charset="2"/>
              <a:buChar char="§"/>
            </a:pPr>
            <a:r>
              <a:rPr lang="fr-CA" dirty="0"/>
              <a:t>ajouter des données à votre collection de données;</a:t>
            </a:r>
          </a:p>
          <a:p>
            <a:pPr marL="342900" indent="-342900">
              <a:buFont typeface="Wingdings" charset="2"/>
              <a:buChar char="§"/>
            </a:pPr>
            <a:r>
              <a:rPr lang="fr-CA" dirty="0"/>
              <a:t>extraire des sous-ensembles de données de votre collection en fonction de certains critères;</a:t>
            </a:r>
          </a:p>
          <a:p>
            <a:pPr marL="342900" indent="-342900">
              <a:buFont typeface="Wingdings" charset="2"/>
              <a:buChar char="§"/>
            </a:pPr>
            <a:r>
              <a:rPr lang="fr-CA" dirty="0"/>
              <a:t>supprimer des données de votre collection ou en modifier.</a:t>
            </a:r>
          </a:p>
        </p:txBody>
      </p:sp>
      <p:pic>
        <p:nvPicPr>
          <p:cNvPr id="5" name="Picture 4">
            <a:extLst>
              <a:ext uri="{FF2B5EF4-FFF2-40B4-BE49-F238E27FC236}">
                <a16:creationId xmlns:a16="http://schemas.microsoft.com/office/drawing/2014/main" id="{4B98A653-327C-41CE-8AEA-5F0D864692C2}"/>
              </a:ext>
            </a:extLst>
          </p:cNvPr>
          <p:cNvPicPr>
            <a:picLocks noChangeAspect="1"/>
          </p:cNvPicPr>
          <p:nvPr>
            <p:custDataLst>
              <p:tags r:id="rId3"/>
            </p:custDataLst>
          </p:nvPr>
        </p:nvPicPr>
        <p:blipFill>
          <a:blip r:embed="rId8"/>
          <a:stretch>
            <a:fillRect/>
          </a:stretch>
        </p:blipFill>
        <p:spPr>
          <a:xfrm>
            <a:off x="9283027" y="3481271"/>
            <a:ext cx="1162788" cy="1330902"/>
          </a:xfrm>
          <a:prstGeom prst="rect">
            <a:avLst/>
          </a:prstGeom>
        </p:spPr>
      </p:pic>
      <p:pic>
        <p:nvPicPr>
          <p:cNvPr id="7" name="Picture 6">
            <a:extLst>
              <a:ext uri="{FF2B5EF4-FFF2-40B4-BE49-F238E27FC236}">
                <a16:creationId xmlns:a16="http://schemas.microsoft.com/office/drawing/2014/main" id="{B9B754FF-1D86-4160-AE34-9A4DFA3642A5}"/>
              </a:ext>
            </a:extLst>
          </p:cNvPr>
          <p:cNvPicPr>
            <a:picLocks noChangeAspect="1"/>
          </p:cNvPicPr>
          <p:nvPr>
            <p:custDataLst>
              <p:tags r:id="rId4"/>
            </p:custDataLst>
          </p:nvPr>
        </p:nvPicPr>
        <p:blipFill>
          <a:blip r:embed="rId9"/>
          <a:stretch>
            <a:fillRect/>
          </a:stretch>
        </p:blipFill>
        <p:spPr>
          <a:xfrm>
            <a:off x="9355548" y="4989798"/>
            <a:ext cx="1234306" cy="1234306"/>
          </a:xfrm>
          <a:prstGeom prst="rect">
            <a:avLst/>
          </a:prstGeom>
        </p:spPr>
      </p:pic>
      <p:pic>
        <p:nvPicPr>
          <p:cNvPr id="8" name="Picture 7">
            <a:extLst>
              <a:ext uri="{FF2B5EF4-FFF2-40B4-BE49-F238E27FC236}">
                <a16:creationId xmlns:a16="http://schemas.microsoft.com/office/drawing/2014/main" id="{8D7604AF-9A55-43C8-89D6-6965A4C4EFBD}"/>
              </a:ext>
            </a:extLst>
          </p:cNvPr>
          <p:cNvPicPr>
            <a:picLocks noChangeAspect="1"/>
          </p:cNvPicPr>
          <p:nvPr>
            <p:custDataLst>
              <p:tags r:id="rId5"/>
            </p:custDataLst>
          </p:nvPr>
        </p:nvPicPr>
        <p:blipFill>
          <a:blip r:embed="rId10"/>
          <a:stretch>
            <a:fillRect/>
          </a:stretch>
        </p:blipFill>
        <p:spPr>
          <a:xfrm>
            <a:off x="9310559" y="2014267"/>
            <a:ext cx="1081595" cy="1265867"/>
          </a:xfrm>
          <a:prstGeom prst="rect">
            <a:avLst/>
          </a:prstGeom>
        </p:spPr>
      </p:pic>
    </p:spTree>
    <p:extLst>
      <p:ext uri="{BB962C8B-B14F-4D97-AF65-F5344CB8AC3E}">
        <p14:creationId xmlns:p14="http://schemas.microsoft.com/office/powerpoint/2010/main" val="3906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Un quoi DE DONNÉES???</a:t>
            </a:r>
          </a:p>
        </p:txBody>
      </p:sp>
      <p:sp>
        <p:nvSpPr>
          <p:cNvPr id="5" name="Content Placeholder 4"/>
          <p:cNvSpPr>
            <a:spLocks noGrp="1"/>
          </p:cNvSpPr>
          <p:nvPr>
            <p:ph idx="1"/>
            <p:custDataLst>
              <p:tags r:id="rId2"/>
            </p:custDataLst>
          </p:nvPr>
        </p:nvSpPr>
        <p:spPr>
          <a:xfrm>
            <a:off x="1117802" y="2180497"/>
            <a:ext cx="4537885" cy="3168162"/>
          </a:xfrm>
        </p:spPr>
        <p:txBody>
          <a:bodyPr>
            <a:normAutofit lnSpcReduction="10000"/>
          </a:bodyPr>
          <a:lstStyle/>
          <a:p>
            <a:r>
              <a:rPr lang="fr-CA" dirty="0"/>
              <a:t>Auparavant :</a:t>
            </a:r>
          </a:p>
          <a:p>
            <a:pPr marL="342900" indent="-342900">
              <a:buFont typeface="Wingdings" charset="2"/>
              <a:buChar char="§"/>
            </a:pPr>
            <a:r>
              <a:rPr lang="fr-CA" dirty="0"/>
              <a:t>Base de données</a:t>
            </a:r>
          </a:p>
          <a:p>
            <a:pPr marL="342900" indent="-342900">
              <a:buFont typeface="Wingdings" charset="2"/>
              <a:buChar char="§"/>
            </a:pPr>
            <a:r>
              <a:rPr lang="fr-CA" dirty="0"/>
              <a:t>Entrepôt de données</a:t>
            </a:r>
          </a:p>
          <a:p>
            <a:pPr marL="342900" indent="-342900">
              <a:buFont typeface="Wingdings" charset="2"/>
              <a:buChar char="§"/>
            </a:pPr>
            <a:r>
              <a:rPr lang="fr-CA" dirty="0"/>
              <a:t>Mini-entrepôts de données</a:t>
            </a:r>
          </a:p>
          <a:p>
            <a:pPr marL="342900" indent="-342900">
              <a:buFont typeface="Wingdings" charset="2"/>
              <a:buChar char="§"/>
            </a:pPr>
            <a:r>
              <a:rPr lang="fr-CA" dirty="0"/>
              <a:t>Système de gestion de bases de données</a:t>
            </a:r>
          </a:p>
          <a:p>
            <a:pPr marL="342900" indent="-342900">
              <a:buFont typeface="Wingdings" charset="2"/>
              <a:buChar char="§"/>
            </a:pPr>
            <a:r>
              <a:rPr lang="fr-CA" dirty="0"/>
              <a:t>(SQL)</a:t>
            </a:r>
          </a:p>
        </p:txBody>
      </p:sp>
      <p:sp>
        <p:nvSpPr>
          <p:cNvPr id="6" name="Content Placeholder 4"/>
          <p:cNvSpPr txBox="1">
            <a:spLocks/>
          </p:cNvSpPr>
          <p:nvPr>
            <p:custDataLst>
              <p:tags r:id="rId3"/>
            </p:custDataLst>
          </p:nvPr>
        </p:nvSpPr>
        <p:spPr>
          <a:xfrm>
            <a:off x="6526048" y="2228602"/>
            <a:ext cx="4537885" cy="340627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Maintenant :</a:t>
            </a:r>
          </a:p>
          <a:p>
            <a:pPr marL="342900" indent="-342900">
              <a:buFont typeface="Wingdings" charset="2"/>
              <a:buChar char="§"/>
            </a:pPr>
            <a:r>
              <a:rPr lang="fr-CA" dirty="0"/>
              <a:t>Ensemble de données</a:t>
            </a:r>
          </a:p>
          <a:p>
            <a:pPr marL="342900" indent="-342900">
              <a:buFont typeface="Wingdings" charset="2"/>
              <a:buChar char="§"/>
            </a:pPr>
            <a:r>
              <a:rPr lang="fr-CA" dirty="0"/>
              <a:t>Bassin de données</a:t>
            </a:r>
          </a:p>
          <a:p>
            <a:pPr marL="342900" indent="-342900">
              <a:buFont typeface="Wingdings" charset="2"/>
              <a:buChar char="§"/>
            </a:pPr>
            <a:r>
              <a:rPr lang="fr-CA" dirty="0"/>
              <a:t>Marais de données?</a:t>
            </a:r>
          </a:p>
          <a:p>
            <a:pPr marL="342900" indent="-342900">
              <a:buFont typeface="Wingdings" charset="2"/>
              <a:buChar char="§"/>
            </a:pPr>
            <a:r>
              <a:rPr lang="fr-CA" dirty="0"/>
              <a:t>Cimetière de données?</a:t>
            </a:r>
          </a:p>
          <a:p>
            <a:pPr marL="342900" indent="-342900">
              <a:buFont typeface="Wingdings" charset="2"/>
              <a:buChar char="§"/>
            </a:pPr>
            <a:r>
              <a:rPr lang="fr-CA" dirty="0"/>
              <a:t>(noSQL)</a:t>
            </a:r>
          </a:p>
          <a:p>
            <a:endParaRPr lang="fr-CA" dirty="0"/>
          </a:p>
        </p:txBody>
      </p:sp>
      <p:cxnSp>
        <p:nvCxnSpPr>
          <p:cNvPr id="7" name="Straight Connector 6"/>
          <p:cNvCxnSpPr/>
          <p:nvPr>
            <p:custDataLst>
              <p:tags r:id="rId4"/>
            </p:custDataLst>
          </p:nvPr>
        </p:nvCxnSpPr>
        <p:spPr>
          <a:xfrm>
            <a:off x="5736932" y="1964562"/>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custDataLst>
              <p:tags r:id="rId5"/>
            </p:custDataLst>
          </p:nvPr>
        </p:nvSpPr>
        <p:spPr>
          <a:xfrm>
            <a:off x="697582" y="5795872"/>
            <a:ext cx="11519500" cy="415498"/>
          </a:xfrm>
          <a:prstGeom prst="rect">
            <a:avLst/>
          </a:prstGeom>
          <a:noFill/>
        </p:spPr>
        <p:txBody>
          <a:bodyPr wrap="none" rtlCol="0">
            <a:spAutoFit/>
          </a:bodyPr>
          <a:lstStyle/>
          <a:p>
            <a:r>
              <a:rPr lang="fr-CA" sz="2100" dirty="0">
                <a:latin typeface="Dagny OT"/>
                <a:cs typeface="Dagny OT"/>
              </a:rPr>
              <a:t>De plus en plus de distinction entre la mémoire de données et le logiciel de gestion de données</a:t>
            </a:r>
          </a:p>
        </p:txBody>
      </p:sp>
    </p:spTree>
    <p:extLst>
      <p:ext uri="{BB962C8B-B14F-4D97-AF65-F5344CB8AC3E}">
        <p14:creationId xmlns:p14="http://schemas.microsoft.com/office/powerpoint/2010/main" val="4200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Un pipeline de DONNÉES (automatisé) mis en œuvre</a:t>
            </a:r>
          </a:p>
        </p:txBody>
      </p:sp>
      <p:sp>
        <p:nvSpPr>
          <p:cNvPr id="5" name="Content Placeholder 4"/>
          <p:cNvSpPr>
            <a:spLocks noGrp="1"/>
          </p:cNvSpPr>
          <p:nvPr>
            <p:ph idx="1"/>
            <p:custDataLst>
              <p:tags r:id="rId2"/>
            </p:custDataLst>
          </p:nvPr>
        </p:nvSpPr>
        <p:spPr>
          <a:xfrm>
            <a:off x="330783" y="5686636"/>
            <a:ext cx="7736109" cy="645885"/>
          </a:xfrm>
        </p:spPr>
        <p:txBody>
          <a:bodyPr/>
          <a:lstStyle/>
          <a:p>
            <a:r>
              <a:rPr lang="fr-CA" dirty="0"/>
              <a:t>(Comme toujours, attention au modèle « drift »)</a:t>
            </a:r>
          </a:p>
        </p:txBody>
      </p:sp>
      <p:sp>
        <p:nvSpPr>
          <p:cNvPr id="6" name="Content Placeholder 4"/>
          <p:cNvSpPr txBox="1">
            <a:spLocks/>
          </p:cNvSpPr>
          <p:nvPr>
            <p:custDataLst>
              <p:tags r:id="rId3"/>
            </p:custDataLst>
          </p:nvPr>
        </p:nvSpPr>
        <p:spPr>
          <a:xfrm>
            <a:off x="411629" y="1849910"/>
            <a:ext cx="10910632" cy="64588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Dans le </a:t>
            </a:r>
            <a:r>
              <a:rPr lang="fr-CA" b="1" dirty="0"/>
              <a:t>contexte de la prestation de services</a:t>
            </a:r>
            <a:r>
              <a:rPr lang="fr-CA" dirty="0"/>
              <a:t>, il se peut que vous souhaitiez avoir l’une de ces composantes...</a:t>
            </a:r>
          </a:p>
        </p:txBody>
      </p:sp>
      <p:pic>
        <p:nvPicPr>
          <p:cNvPr id="7" name="Picture 6"/>
          <p:cNvPicPr>
            <a:picLocks noChangeAspect="1"/>
          </p:cNvPicPr>
          <p:nvPr>
            <p:custDataLst>
              <p:tags r:id="rId4"/>
            </p:custDataLst>
          </p:nvPr>
        </p:nvPicPr>
        <p:blipFill>
          <a:blip r:embed="rId12"/>
          <a:stretch>
            <a:fillRect/>
          </a:stretch>
        </p:blipFill>
        <p:spPr>
          <a:xfrm>
            <a:off x="1559378" y="2698268"/>
            <a:ext cx="8674604" cy="2878356"/>
          </a:xfrm>
          <a:prstGeom prst="rect">
            <a:avLst/>
          </a:prstGeom>
        </p:spPr>
      </p:pic>
      <p:sp>
        <p:nvSpPr>
          <p:cNvPr id="8" name="Right Arrow 7"/>
          <p:cNvSpPr/>
          <p:nvPr>
            <p:custDataLst>
              <p:tags r:id="rId5"/>
            </p:custDataLst>
          </p:nvPr>
        </p:nvSpPr>
        <p:spPr>
          <a:xfrm rot="16200000">
            <a:off x="3229317" y="4034672"/>
            <a:ext cx="565842" cy="38060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ight Arrow 8"/>
          <p:cNvSpPr/>
          <p:nvPr>
            <p:custDataLst>
              <p:tags r:id="rId6"/>
            </p:custDataLst>
          </p:nvPr>
        </p:nvSpPr>
        <p:spPr>
          <a:xfrm rot="8153278">
            <a:off x="5406890" y="2827187"/>
            <a:ext cx="638666" cy="36194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custDataLst>
              <p:tags r:id="rId7"/>
            </p:custDataLst>
          </p:nvPr>
        </p:nvSpPr>
        <p:spPr>
          <a:xfrm rot="18785698">
            <a:off x="5991416" y="5067136"/>
            <a:ext cx="586752" cy="33501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custDataLst>
              <p:tags r:id="rId8"/>
            </p:custDataLst>
          </p:nvPr>
        </p:nvSpPr>
        <p:spPr>
          <a:xfrm rot="5400000">
            <a:off x="7988999" y="3666053"/>
            <a:ext cx="667076" cy="418808"/>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custDataLst>
              <p:tags r:id="rId9"/>
            </p:custDataLst>
          </p:nvPr>
        </p:nvSpPr>
        <p:spPr>
          <a:xfrm>
            <a:off x="9339296" y="3340688"/>
            <a:ext cx="1741054" cy="369332"/>
          </a:xfrm>
          <a:prstGeom prst="rect">
            <a:avLst/>
          </a:prstGeom>
          <a:noFill/>
        </p:spPr>
        <p:txBody>
          <a:bodyPr wrap="none" rtlCol="0">
            <a:spAutoFit/>
          </a:bodyPr>
          <a:lstStyle/>
          <a:p>
            <a:r>
              <a:rPr lang="fr-CA" dirty="0">
                <a:latin typeface="Dagny OT"/>
                <a:cs typeface="Dagny OT"/>
              </a:rPr>
              <a:t>(9 composantes)</a:t>
            </a:r>
          </a:p>
        </p:txBody>
      </p:sp>
    </p:spTree>
    <p:extLst>
      <p:ext uri="{BB962C8B-B14F-4D97-AF65-F5344CB8AC3E}">
        <p14:creationId xmlns:p14="http://schemas.microsoft.com/office/powerpoint/2010/main" val="3778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Du modèle de données À la mise en œuvre</a:t>
            </a:r>
          </a:p>
        </p:txBody>
      </p:sp>
      <p:sp>
        <p:nvSpPr>
          <p:cNvPr id="3" name="Content Placeholder 2"/>
          <p:cNvSpPr>
            <a:spLocks noGrp="1"/>
          </p:cNvSpPr>
          <p:nvPr>
            <p:ph idx="1"/>
            <p:custDataLst>
              <p:tags r:id="rId2"/>
            </p:custDataLst>
          </p:nvPr>
        </p:nvSpPr>
        <p:spPr/>
        <p:txBody>
          <a:bodyPr>
            <a:normAutofit/>
          </a:bodyPr>
          <a:lstStyle/>
          <a:p>
            <a:r>
              <a:rPr lang="fr-CA" dirty="0"/>
              <a:t>Que faisons-nous une fois que nous avons terminé un modèle de données (logique)?</a:t>
            </a:r>
          </a:p>
          <a:p>
            <a:pPr marL="342900" indent="-342900">
              <a:buFont typeface="Wingdings" charset="2"/>
              <a:buChar char="§"/>
            </a:pPr>
            <a:r>
              <a:rPr lang="fr-CA" dirty="0"/>
              <a:t>instancier le modèle dans le logiciel de votre choix (p. ex : créer des tableaux dans MySQL);</a:t>
            </a:r>
          </a:p>
          <a:p>
            <a:pPr marL="342900" indent="-342900">
              <a:buFont typeface="Wingdings" charset="2"/>
              <a:buChar char="§"/>
            </a:pPr>
            <a:r>
              <a:rPr lang="fr-CA" dirty="0"/>
              <a:t>charger les données.</a:t>
            </a:r>
          </a:p>
          <a:p>
            <a:pPr marL="342900" indent="-342900">
              <a:buFont typeface="Wingdings" charset="2"/>
              <a:buChar char="§"/>
            </a:pPr>
            <a:r>
              <a:rPr lang="fr-CA" b="1" dirty="0"/>
              <a:t>demander</a:t>
            </a:r>
            <a:r>
              <a:rPr lang="fr-CA" dirty="0"/>
              <a:t> les données :</a:t>
            </a:r>
          </a:p>
          <a:p>
            <a:pPr marL="972900" lvl="1" indent="-342900">
              <a:buFont typeface="Wingdings" charset="2"/>
              <a:buChar char="§"/>
            </a:pPr>
            <a:r>
              <a:rPr lang="fr-CA" dirty="0"/>
              <a:t>Les bases de données relationnelles utilisent le langage d’interrogation structuré (SQL)</a:t>
            </a:r>
          </a:p>
          <a:p>
            <a:pPr marL="972900" lvl="1" indent="-342900">
              <a:buFont typeface="Wingdings" charset="2"/>
              <a:buChar char="§"/>
            </a:pPr>
            <a:r>
              <a:rPr lang="fr-CA" dirty="0"/>
              <a:t>D’autres types de bases de données utilisent des langages de requête totalement différents (AQL, moteurs sémantiques, etc.) ou s’appuient sur des programmes informatiques sur mesure (p. ex. écrits en R, Python).</a:t>
            </a:r>
          </a:p>
          <a:p>
            <a:endParaRPr lang="fr-CA" dirty="0"/>
          </a:p>
        </p:txBody>
      </p:sp>
    </p:spTree>
    <p:extLst>
      <p:ext uri="{BB962C8B-B14F-4D97-AF65-F5344CB8AC3E}">
        <p14:creationId xmlns:p14="http://schemas.microsoft.com/office/powerpoint/2010/main" val="9110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Gestion de la collection de données</a:t>
            </a:r>
          </a:p>
        </p:txBody>
      </p:sp>
      <p:sp>
        <p:nvSpPr>
          <p:cNvPr id="3" name="Content Placeholder 2"/>
          <p:cNvSpPr>
            <a:spLocks noGrp="1"/>
          </p:cNvSpPr>
          <p:nvPr>
            <p:ph idx="1"/>
            <p:custDataLst>
              <p:tags r:id="rId2"/>
            </p:custDataLst>
          </p:nvPr>
        </p:nvSpPr>
        <p:spPr/>
        <p:txBody>
          <a:bodyPr/>
          <a:lstStyle/>
          <a:p>
            <a:r>
              <a:rPr lang="fr-CA" dirty="0"/>
              <a:t>Une fois que vous avez créé une collection de données, vous devez également la gérer! Qu’est-ce que cela signifie? Essentiellement, cela signifie qu’il faut maintenir les données dans la base de données :</a:t>
            </a:r>
          </a:p>
          <a:p>
            <a:pPr marL="342900" indent="-342900">
              <a:buFont typeface="Wingdings" charset="2"/>
              <a:buChar char="§"/>
            </a:pPr>
            <a:r>
              <a:rPr lang="fr-CA" dirty="0"/>
              <a:t>exactes,</a:t>
            </a:r>
          </a:p>
          <a:p>
            <a:pPr marL="342900" indent="-342900">
              <a:buFont typeface="Wingdings" charset="2"/>
              <a:buChar char="§"/>
            </a:pPr>
            <a:r>
              <a:rPr lang="fr-CA" dirty="0"/>
              <a:t>précises,</a:t>
            </a:r>
          </a:p>
          <a:p>
            <a:pPr marL="342900" indent="-342900">
              <a:buFont typeface="Wingdings" charset="2"/>
              <a:buChar char="§"/>
            </a:pPr>
            <a:r>
              <a:rPr lang="fr-CA" dirty="0"/>
              <a:t>uniformes,</a:t>
            </a:r>
          </a:p>
          <a:p>
            <a:pPr marL="342900" indent="-342900">
              <a:buFont typeface="Wingdings" charset="2"/>
              <a:buChar char="§"/>
            </a:pPr>
            <a:r>
              <a:rPr lang="fr-CA" dirty="0"/>
              <a:t>complètes.</a:t>
            </a:r>
          </a:p>
          <a:p>
            <a:r>
              <a:rPr lang="fr-CA" dirty="0"/>
              <a:t>Ne laissez pas votre lac de données se transformer en marais de données...</a:t>
            </a:r>
          </a:p>
        </p:txBody>
      </p:sp>
    </p:spTree>
    <p:extLst>
      <p:ext uri="{BB962C8B-B14F-4D97-AF65-F5344CB8AC3E}">
        <p14:creationId xmlns:p14="http://schemas.microsoft.com/office/powerpoint/2010/main" val="23791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Un pipeline de DONNÉES (automatisé) mis en œuvre</a:t>
            </a:r>
          </a:p>
        </p:txBody>
      </p:sp>
      <p:pic>
        <p:nvPicPr>
          <p:cNvPr id="7" name="Picture 6"/>
          <p:cNvPicPr>
            <a:picLocks noChangeAspect="1"/>
          </p:cNvPicPr>
          <p:nvPr>
            <p:custDataLst>
              <p:tags r:id="rId2"/>
            </p:custDataLst>
          </p:nvPr>
        </p:nvPicPr>
        <p:blipFill>
          <a:blip r:embed="rId8"/>
          <a:stretch>
            <a:fillRect/>
          </a:stretch>
        </p:blipFill>
        <p:spPr>
          <a:xfrm>
            <a:off x="1559378" y="2698268"/>
            <a:ext cx="8674604" cy="2878356"/>
          </a:xfrm>
          <a:prstGeom prst="rect">
            <a:avLst/>
          </a:prstGeom>
        </p:spPr>
      </p:pic>
      <p:pic>
        <p:nvPicPr>
          <p:cNvPr id="3" name="Picture 2"/>
          <p:cNvPicPr>
            <a:picLocks noChangeAspect="1"/>
          </p:cNvPicPr>
          <p:nvPr>
            <p:custDataLst>
              <p:tags r:id="rId3"/>
            </p:custDataLst>
          </p:nvPr>
        </p:nvPicPr>
        <p:blipFill>
          <a:blip r:embed="rId9"/>
          <a:stretch>
            <a:fillRect/>
          </a:stretch>
        </p:blipFill>
        <p:spPr>
          <a:xfrm>
            <a:off x="6940848" y="2896852"/>
            <a:ext cx="1289055" cy="1289055"/>
          </a:xfrm>
          <a:prstGeom prst="rect">
            <a:avLst/>
          </a:prstGeom>
        </p:spPr>
      </p:pic>
      <p:pic>
        <p:nvPicPr>
          <p:cNvPr id="13" name="Picture 12"/>
          <p:cNvPicPr>
            <a:picLocks noChangeAspect="1"/>
          </p:cNvPicPr>
          <p:nvPr>
            <p:custDataLst>
              <p:tags r:id="rId4"/>
            </p:custDataLst>
          </p:nvPr>
        </p:nvPicPr>
        <p:blipFill>
          <a:blip r:embed="rId10"/>
          <a:stretch>
            <a:fillRect/>
          </a:stretch>
        </p:blipFill>
        <p:spPr>
          <a:xfrm>
            <a:off x="3436127" y="4078575"/>
            <a:ext cx="1699407" cy="1699407"/>
          </a:xfrm>
          <a:prstGeom prst="rect">
            <a:avLst/>
          </a:prstGeom>
        </p:spPr>
      </p:pic>
      <p:sp>
        <p:nvSpPr>
          <p:cNvPr id="15" name="Oval 14"/>
          <p:cNvSpPr/>
          <p:nvPr>
            <p:custDataLst>
              <p:tags r:id="rId5"/>
            </p:custDataLst>
          </p:nvPr>
        </p:nvSpPr>
        <p:spPr>
          <a:xfrm>
            <a:off x="3219600" y="2504389"/>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33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Motivations pour la collection</a:t>
            </a:r>
          </a:p>
        </p:txBody>
      </p:sp>
      <p:sp>
        <p:nvSpPr>
          <p:cNvPr id="3" name="Content Placeholder 2"/>
          <p:cNvSpPr>
            <a:spLocks noGrp="1"/>
          </p:cNvSpPr>
          <p:nvPr>
            <p:ph idx="1"/>
            <p:custDataLst>
              <p:tags r:id="rId2"/>
            </p:custDataLst>
          </p:nvPr>
        </p:nvSpPr>
        <p:spPr>
          <a:xfrm>
            <a:off x="581192" y="2012790"/>
            <a:ext cx="6560265" cy="4140767"/>
          </a:xfrm>
        </p:spPr>
        <p:txBody>
          <a:bodyPr/>
          <a:lstStyle/>
          <a:p>
            <a:r>
              <a:rPr lang="fr-CA" dirty="0"/>
              <a:t>Trois fonctions, historiquement :</a:t>
            </a:r>
          </a:p>
          <a:p>
            <a:pPr marL="342900" indent="-342900">
              <a:buFont typeface="Wingdings" charset="2"/>
              <a:buChar char="§"/>
            </a:pPr>
            <a:r>
              <a:rPr lang="fr-CA" dirty="0"/>
              <a:t>Tenue de dossiers (gestion des personnes et de la société!)</a:t>
            </a:r>
          </a:p>
          <a:p>
            <a:pPr marL="342900" indent="-342900">
              <a:buFont typeface="Wingdings" charset="2"/>
              <a:buChar char="§"/>
            </a:pPr>
            <a:r>
              <a:rPr lang="fr-CA" dirty="0"/>
              <a:t>Science - Nouvelles connaissances générales</a:t>
            </a:r>
          </a:p>
          <a:p>
            <a:pPr marL="342900" indent="-342900">
              <a:buFont typeface="Wingdings" charset="2"/>
              <a:buChar char="§"/>
            </a:pPr>
            <a:r>
              <a:rPr lang="fr-CA" dirty="0"/>
              <a:t>Renseignements - commerciaux, militaires, de police, sociaux? Au Canada? Personnel!</a:t>
            </a:r>
          </a:p>
        </p:txBody>
      </p:sp>
      <p:pic>
        <p:nvPicPr>
          <p:cNvPr id="4" name="Picture 3">
            <a:extLst>
              <a:ext uri="{FF2B5EF4-FFF2-40B4-BE49-F238E27FC236}">
                <a16:creationId xmlns:a16="http://schemas.microsoft.com/office/drawing/2014/main" id="{EE20BEC9-89D9-4379-92FB-984BAF21FE22}"/>
              </a:ext>
            </a:extLst>
          </p:cNvPr>
          <p:cNvPicPr>
            <a:picLocks noChangeAspect="1"/>
          </p:cNvPicPr>
          <p:nvPr>
            <p:custDataLst>
              <p:tags r:id="rId3"/>
            </p:custDataLst>
          </p:nvPr>
        </p:nvPicPr>
        <p:blipFill>
          <a:blip r:embed="rId6"/>
          <a:stretch>
            <a:fillRect/>
          </a:stretch>
        </p:blipFill>
        <p:spPr>
          <a:xfrm>
            <a:off x="7419433" y="2407692"/>
            <a:ext cx="4385214" cy="3557869"/>
          </a:xfrm>
          <a:prstGeom prst="rect">
            <a:avLst/>
          </a:prstGeom>
        </p:spPr>
      </p:pic>
    </p:spTree>
    <p:extLst>
      <p:ext uri="{BB962C8B-B14F-4D97-AF65-F5344CB8AC3E}">
        <p14:creationId xmlns:p14="http://schemas.microsoft.com/office/powerpoint/2010/main" val="195085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Différentes cultures de données, différents termes</a:t>
            </a:r>
          </a:p>
        </p:txBody>
      </p:sp>
      <p:sp>
        <p:nvSpPr>
          <p:cNvPr id="3" name="Content Placeholder 2"/>
          <p:cNvSpPr>
            <a:spLocks noGrp="1"/>
          </p:cNvSpPr>
          <p:nvPr>
            <p:ph idx="1"/>
            <p:custDataLst>
              <p:tags r:id="rId2"/>
            </p:custDataLst>
          </p:nvPr>
        </p:nvSpPr>
        <p:spPr>
          <a:xfrm>
            <a:off x="483501" y="2111874"/>
            <a:ext cx="4322963" cy="3368433"/>
          </a:xfrm>
        </p:spPr>
        <p:txBody>
          <a:bodyPr>
            <a:normAutofit fontScale="85000" lnSpcReduction="10000"/>
          </a:bodyPr>
          <a:lstStyle/>
          <a:p>
            <a:r>
              <a:rPr lang="fr-CA" dirty="0"/>
              <a:t>Renseignements opérationnels :</a:t>
            </a:r>
          </a:p>
          <a:p>
            <a:pPr marL="342900" indent="-342900">
              <a:buFont typeface="Wingdings" charset="2"/>
              <a:buChar char="§"/>
            </a:pPr>
            <a:r>
              <a:rPr lang="fr-CA" dirty="0"/>
              <a:t>entrepôt de données + mini-entrepôt de données</a:t>
            </a:r>
          </a:p>
          <a:p>
            <a:pPr marL="342900" indent="-342900">
              <a:buFont typeface="Wingdings" charset="2"/>
              <a:buChar char="§"/>
            </a:pPr>
            <a:r>
              <a:rPr lang="fr-CA" dirty="0"/>
              <a:t>« dimension » de données (= ensemble de données)</a:t>
            </a:r>
          </a:p>
          <a:p>
            <a:pPr marL="342900" indent="-342900">
              <a:buFont typeface="Wingdings" charset="2"/>
              <a:buChar char="§"/>
            </a:pPr>
            <a:r>
              <a:rPr lang="fr-CA" dirty="0"/>
              <a:t>données hiérarchiques (tranches)</a:t>
            </a:r>
          </a:p>
          <a:p>
            <a:pPr marL="342900" indent="-342900">
              <a:buFont typeface="Wingdings" charset="2"/>
              <a:buChar char="§"/>
            </a:pPr>
            <a:r>
              <a:rPr lang="fr-CA" dirty="0"/>
              <a:t>élément de données</a:t>
            </a:r>
          </a:p>
          <a:p>
            <a:pPr marL="342900" indent="-342900">
              <a:buFont typeface="Wingdings" charset="2"/>
              <a:buChar char="§"/>
            </a:pPr>
            <a:r>
              <a:rPr lang="fr-CA" dirty="0"/>
              <a:t>tableau des dimensions + tableau des faits</a:t>
            </a:r>
          </a:p>
        </p:txBody>
      </p:sp>
      <p:sp>
        <p:nvSpPr>
          <p:cNvPr id="4" name="Content Placeholder 2"/>
          <p:cNvSpPr txBox="1">
            <a:spLocks/>
          </p:cNvSpPr>
          <p:nvPr>
            <p:custDataLst>
              <p:tags r:id="rId3"/>
            </p:custDataLst>
          </p:nvPr>
        </p:nvSpPr>
        <p:spPr>
          <a:xfrm>
            <a:off x="4992974" y="2012149"/>
            <a:ext cx="3037333" cy="3450480"/>
          </a:xfrm>
          <a:prstGeom prst="rect">
            <a:avLst/>
          </a:prstGeom>
        </p:spPr>
        <p:txBody>
          <a:bodyPr vert="horz" lIns="91440" tIns="45720" rIns="91440" bIns="45720" rtlCol="0" anchor="ctr">
            <a:normAutofit fontScale="925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Sciences/statistiques :</a:t>
            </a:r>
          </a:p>
          <a:p>
            <a:pPr marL="342900" indent="-342900">
              <a:buFont typeface="Wingdings" charset="2"/>
              <a:buChar char="§"/>
            </a:pPr>
            <a:r>
              <a:rPr lang="fr-CA" dirty="0"/>
              <a:t>données expérimentales</a:t>
            </a:r>
          </a:p>
          <a:p>
            <a:pPr marL="342900" indent="-342900">
              <a:buFont typeface="Wingdings" charset="2"/>
              <a:buChar char="§"/>
            </a:pPr>
            <a:r>
              <a:rPr lang="fr-CA" dirty="0"/>
              <a:t>essais</a:t>
            </a:r>
          </a:p>
          <a:p>
            <a:pPr marL="342900" indent="-342900">
              <a:buFont typeface="Wingdings" charset="2"/>
              <a:buChar char="§"/>
            </a:pPr>
            <a:r>
              <a:rPr lang="fr-CA" dirty="0"/>
              <a:t>participants</a:t>
            </a:r>
          </a:p>
          <a:p>
            <a:pPr marL="342900" indent="-342900">
              <a:buFont typeface="Wingdings" charset="2"/>
              <a:buChar char="§"/>
            </a:pPr>
            <a:r>
              <a:rPr lang="fr-CA" dirty="0"/>
              <a:t>variables</a:t>
            </a:r>
          </a:p>
          <a:p>
            <a:pPr marL="342900" indent="-342900">
              <a:buFont typeface="Wingdings" charset="2"/>
              <a:buChar char="§"/>
            </a:pPr>
            <a:r>
              <a:rPr lang="fr-CA" dirty="0"/>
              <a:t>corrélation</a:t>
            </a:r>
          </a:p>
        </p:txBody>
      </p:sp>
      <p:sp>
        <p:nvSpPr>
          <p:cNvPr id="5" name="Content Placeholder 2"/>
          <p:cNvSpPr txBox="1">
            <a:spLocks/>
          </p:cNvSpPr>
          <p:nvPr>
            <p:custDataLst>
              <p:tags r:id="rId4"/>
            </p:custDataLst>
          </p:nvPr>
        </p:nvSpPr>
        <p:spPr>
          <a:xfrm>
            <a:off x="8076142" y="2230617"/>
            <a:ext cx="3705548" cy="3317619"/>
          </a:xfrm>
          <a:prstGeom prst="rect">
            <a:avLst/>
          </a:prstGeom>
        </p:spPr>
        <p:txBody>
          <a:bodyPr vert="horz" lIns="91440" tIns="45720" rIns="91440" bIns="45720" rtlCol="0" anchor="ctr">
            <a:normAutofit fontScale="925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Gestion des documents :</a:t>
            </a:r>
          </a:p>
          <a:p>
            <a:pPr marL="342900" indent="-342900">
              <a:buFont typeface="Wingdings" charset="2"/>
              <a:buChar char="§"/>
            </a:pPr>
            <a:r>
              <a:rPr lang="fr-CA" dirty="0"/>
              <a:t>architecture de l’information</a:t>
            </a:r>
          </a:p>
          <a:p>
            <a:pPr marL="342900" indent="-342900">
              <a:buFont typeface="Wingdings" charset="2"/>
              <a:buChar char="§"/>
            </a:pPr>
            <a:r>
              <a:rPr lang="fr-CA" dirty="0"/>
              <a:t>plan de classement</a:t>
            </a:r>
          </a:p>
          <a:p>
            <a:pPr marL="342900" indent="-342900">
              <a:buFont typeface="Wingdings" charset="2"/>
              <a:buChar char="§"/>
            </a:pPr>
            <a:r>
              <a:rPr lang="fr-CA" dirty="0"/>
              <a:t>ressource d’information</a:t>
            </a:r>
          </a:p>
          <a:p>
            <a:pPr marL="342900" indent="-342900">
              <a:buFont typeface="Wingdings" charset="2"/>
              <a:buChar char="§"/>
            </a:pPr>
            <a:r>
              <a:rPr lang="fr-CA" dirty="0"/>
              <a:t>champ</a:t>
            </a:r>
          </a:p>
          <a:p>
            <a:pPr marL="342900" indent="-342900">
              <a:buFont typeface="Wingdings" charset="2"/>
              <a:buChar char="§"/>
            </a:pPr>
            <a:r>
              <a:rPr lang="fr-CA" dirty="0"/>
              <a:t>formulaire</a:t>
            </a:r>
          </a:p>
          <a:p>
            <a:pPr marL="342900" indent="-342900">
              <a:buFont typeface="Wingdings" charset="2"/>
              <a:buChar char="§"/>
            </a:pPr>
            <a:r>
              <a:rPr lang="fr-CA" dirty="0"/>
              <a:t>objet</a:t>
            </a:r>
          </a:p>
        </p:txBody>
      </p:sp>
      <p:cxnSp>
        <p:nvCxnSpPr>
          <p:cNvPr id="8" name="Straight Connector 7"/>
          <p:cNvCxnSpPr/>
          <p:nvPr>
            <p:custDataLst>
              <p:tags r:id="rId5"/>
            </p:custDataLst>
          </p:nvPr>
        </p:nvCxnSpPr>
        <p:spPr>
          <a:xfrm>
            <a:off x="4816888" y="1964562"/>
            <a:ext cx="0" cy="36655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custDataLst>
              <p:tags r:id="rId6"/>
            </p:custDataLst>
          </p:nvPr>
        </p:nvCxnSpPr>
        <p:spPr>
          <a:xfrm>
            <a:off x="7940948" y="1973214"/>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6" name="Left-Right Arrow 5"/>
          <p:cNvSpPr/>
          <p:nvPr>
            <p:custDataLst>
              <p:tags r:id="rId7"/>
            </p:custDataLst>
          </p:nvPr>
        </p:nvSpPr>
        <p:spPr>
          <a:xfrm>
            <a:off x="643921" y="5956863"/>
            <a:ext cx="10642567" cy="48298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CA" dirty="0"/>
              <a:t>Science des données</a:t>
            </a:r>
          </a:p>
        </p:txBody>
      </p:sp>
      <p:sp>
        <p:nvSpPr>
          <p:cNvPr id="7" name="TextBox 6"/>
          <p:cNvSpPr txBox="1"/>
          <p:nvPr>
            <p:custDataLst>
              <p:tags r:id="rId8"/>
            </p:custDataLst>
          </p:nvPr>
        </p:nvSpPr>
        <p:spPr>
          <a:xfrm>
            <a:off x="1985432" y="5652768"/>
            <a:ext cx="1013419" cy="369332"/>
          </a:xfrm>
          <a:prstGeom prst="rect">
            <a:avLst/>
          </a:prstGeom>
          <a:noFill/>
        </p:spPr>
        <p:txBody>
          <a:bodyPr wrap="none" rtlCol="0">
            <a:spAutoFit/>
          </a:bodyPr>
          <a:lstStyle/>
          <a:p>
            <a:r>
              <a:rPr lang="fr-CA" dirty="0">
                <a:latin typeface="Dagny OT"/>
                <a:cs typeface="Dagny OT"/>
              </a:rPr>
              <a:t>Données</a:t>
            </a:r>
          </a:p>
        </p:txBody>
      </p:sp>
      <p:sp>
        <p:nvSpPr>
          <p:cNvPr id="10" name="TextBox 9"/>
          <p:cNvSpPr txBox="1"/>
          <p:nvPr>
            <p:custDataLst>
              <p:tags r:id="rId9"/>
            </p:custDataLst>
          </p:nvPr>
        </p:nvSpPr>
        <p:spPr>
          <a:xfrm>
            <a:off x="5697274" y="5662060"/>
            <a:ext cx="1552028" cy="369332"/>
          </a:xfrm>
          <a:prstGeom prst="rect">
            <a:avLst/>
          </a:prstGeom>
          <a:noFill/>
        </p:spPr>
        <p:txBody>
          <a:bodyPr wrap="none" rtlCol="0">
            <a:spAutoFit/>
          </a:bodyPr>
          <a:lstStyle/>
          <a:p>
            <a:r>
              <a:rPr lang="fr-CA" dirty="0">
                <a:latin typeface="Dagny OT"/>
                <a:cs typeface="Dagny OT"/>
              </a:rPr>
              <a:t>Connaissances</a:t>
            </a:r>
          </a:p>
        </p:txBody>
      </p:sp>
      <p:sp>
        <p:nvSpPr>
          <p:cNvPr id="11" name="TextBox 10"/>
          <p:cNvSpPr txBox="1"/>
          <p:nvPr>
            <p:custDataLst>
              <p:tags r:id="rId10"/>
            </p:custDataLst>
          </p:nvPr>
        </p:nvSpPr>
        <p:spPr>
          <a:xfrm>
            <a:off x="8962012" y="5635580"/>
            <a:ext cx="1733423" cy="369332"/>
          </a:xfrm>
          <a:prstGeom prst="rect">
            <a:avLst/>
          </a:prstGeom>
          <a:noFill/>
        </p:spPr>
        <p:txBody>
          <a:bodyPr wrap="none" rtlCol="0">
            <a:spAutoFit/>
          </a:bodyPr>
          <a:lstStyle/>
          <a:p>
            <a:r>
              <a:rPr lang="fr-CA" dirty="0">
                <a:latin typeface="Dagny OT"/>
                <a:cs typeface="Dagny OT"/>
              </a:rPr>
              <a:t>Renseignements</a:t>
            </a:r>
          </a:p>
        </p:txBody>
      </p:sp>
    </p:spTree>
    <p:extLst>
      <p:ext uri="{BB962C8B-B14F-4D97-AF65-F5344CB8AC3E}">
        <p14:creationId xmlns:p14="http://schemas.microsoft.com/office/powerpoint/2010/main" val="21672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Entrez dans le monde de la science informatique! Et de l’informatique!</a:t>
            </a:r>
          </a:p>
        </p:txBody>
      </p:sp>
      <p:sp>
        <p:nvSpPr>
          <p:cNvPr id="3" name="Content Placeholder 2"/>
          <p:cNvSpPr>
            <a:spLocks noGrp="1"/>
          </p:cNvSpPr>
          <p:nvPr>
            <p:ph idx="1"/>
            <p:custDataLst>
              <p:tags r:id="rId2"/>
            </p:custDataLst>
          </p:nvPr>
        </p:nvSpPr>
        <p:spPr>
          <a:xfrm>
            <a:off x="776576" y="2258650"/>
            <a:ext cx="6844173" cy="4140767"/>
          </a:xfrm>
        </p:spPr>
        <p:txBody>
          <a:bodyPr>
            <a:normAutofit lnSpcReduction="10000"/>
          </a:bodyPr>
          <a:lstStyle/>
          <a:p>
            <a:r>
              <a:rPr lang="fr-CA" dirty="0"/>
              <a:t>L’informatique (et les sciences de l’information) a son propre point de vue théorique </a:t>
            </a:r>
            <a:r>
              <a:rPr lang="fr-CA" b="1" dirty="0"/>
              <a:t>fondamental</a:t>
            </a:r>
            <a:r>
              <a:rPr lang="fr-CA" dirty="0"/>
              <a:t> sur les données et l’information.</a:t>
            </a:r>
          </a:p>
          <a:p>
            <a:r>
              <a:rPr lang="fr-CA" dirty="0"/>
              <a:t>Essentiellement, les ordinateurs fonctionnent avec des données  - des 1 et des 0 qui représentent des chiffres, des lettres, etc. - </a:t>
            </a:r>
            <a:r>
              <a:rPr lang="fr-CA" b="1" dirty="0"/>
              <a:t>les données deviennent numériques</a:t>
            </a:r>
            <a:r>
              <a:rPr lang="fr-CA" dirty="0"/>
              <a:t>.</a:t>
            </a:r>
          </a:p>
          <a:p>
            <a:r>
              <a:rPr lang="fr-CA" dirty="0"/>
              <a:t>De façon pragmatique, les données sont maintenant stockées sur des ordinateurs, et elles sont accessibles par l’intermédiaire de notre réseau informatique mondial.</a:t>
            </a:r>
          </a:p>
        </p:txBody>
      </p:sp>
      <p:pic>
        <p:nvPicPr>
          <p:cNvPr id="4" name="Picture 3">
            <a:extLst>
              <a:ext uri="{FF2B5EF4-FFF2-40B4-BE49-F238E27FC236}">
                <a16:creationId xmlns:a16="http://schemas.microsoft.com/office/drawing/2014/main" id="{982B2D67-0F16-41DD-86B4-6211E60D811F}"/>
              </a:ext>
            </a:extLst>
          </p:cNvPr>
          <p:cNvPicPr>
            <a:picLocks noChangeAspect="1"/>
          </p:cNvPicPr>
          <p:nvPr>
            <p:custDataLst>
              <p:tags r:id="rId3"/>
            </p:custDataLst>
          </p:nvPr>
        </p:nvPicPr>
        <p:blipFill>
          <a:blip r:embed="rId6"/>
          <a:stretch>
            <a:fillRect/>
          </a:stretch>
        </p:blipFill>
        <p:spPr>
          <a:xfrm>
            <a:off x="7829316" y="2714361"/>
            <a:ext cx="3949700" cy="2387600"/>
          </a:xfrm>
          <a:prstGeom prst="rect">
            <a:avLst/>
          </a:prstGeom>
        </p:spPr>
      </p:pic>
    </p:spTree>
    <p:extLst>
      <p:ext uri="{BB962C8B-B14F-4D97-AF65-F5344CB8AC3E}">
        <p14:creationId xmlns:p14="http://schemas.microsoft.com/office/powerpoint/2010/main" val="390464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DÉGRADATION des données</a:t>
            </a:r>
          </a:p>
        </p:txBody>
      </p:sp>
      <p:sp>
        <p:nvSpPr>
          <p:cNvPr id="3" name="Content Placeholder 2"/>
          <p:cNvSpPr>
            <a:spLocks noGrp="1"/>
          </p:cNvSpPr>
          <p:nvPr>
            <p:ph idx="1"/>
            <p:custDataLst>
              <p:tags r:id="rId2"/>
            </p:custDataLst>
          </p:nvPr>
        </p:nvSpPr>
        <p:spPr>
          <a:xfrm>
            <a:off x="420211" y="1965834"/>
            <a:ext cx="8111730" cy="4140767"/>
          </a:xfrm>
        </p:spPr>
        <p:txBody>
          <a:bodyPr>
            <a:normAutofit fontScale="92500"/>
          </a:bodyPr>
          <a:lstStyle/>
          <a:p>
            <a:r>
              <a:rPr lang="fr-CA" dirty="0"/>
              <a:t>Les données vieillissent avec le temps - elles ont une durée de vie. </a:t>
            </a:r>
          </a:p>
          <a:p>
            <a:r>
              <a:rPr lang="fr-CA" dirty="0"/>
              <a:t>Nous utilisons les expressions « données pourries », « données en dégradation » :</a:t>
            </a:r>
          </a:p>
          <a:p>
            <a:pPr marL="342900" indent="-342900">
              <a:buFont typeface="Wingdings" charset="2"/>
              <a:buChar char="§"/>
            </a:pPr>
            <a:r>
              <a:rPr lang="fr-CA" b="1" dirty="0"/>
              <a:t>littéralement</a:t>
            </a:r>
            <a:r>
              <a:rPr lang="fr-CA" dirty="0"/>
              <a:t> - dans le sens où le support de stockage de données pourrait se dégrader;</a:t>
            </a:r>
          </a:p>
          <a:p>
            <a:pPr marL="342900" indent="-342900">
              <a:buFont typeface="Wingdings" charset="2"/>
              <a:buChar char="§"/>
            </a:pPr>
            <a:r>
              <a:rPr lang="fr-CA" b="1" dirty="0"/>
              <a:t>métaphoriquement</a:t>
            </a:r>
            <a:r>
              <a:rPr lang="fr-CA" dirty="0"/>
              <a:t> - lorsque les données ne </a:t>
            </a:r>
            <a:r>
              <a:rPr lang="fr-CA" b="1" dirty="0"/>
              <a:t>représentent</a:t>
            </a:r>
            <a:r>
              <a:rPr lang="fr-CA" dirty="0"/>
              <a:t> plus exactement les relations et les objets pertinents ou même lorsque ces objets n’existent plus de la même manière.</a:t>
            </a:r>
          </a:p>
          <a:p>
            <a:r>
              <a:rPr lang="fr-CA" dirty="0"/>
              <a:t>Vos données doivent être « fraîches », « actuelles », et non « périmées » (en fonction du contexte et du modèle!)</a:t>
            </a:r>
          </a:p>
        </p:txBody>
      </p:sp>
      <p:pic>
        <p:nvPicPr>
          <p:cNvPr id="4" name="Picture 3">
            <a:extLst>
              <a:ext uri="{FF2B5EF4-FFF2-40B4-BE49-F238E27FC236}">
                <a16:creationId xmlns:a16="http://schemas.microsoft.com/office/drawing/2014/main" id="{99E171AA-BB86-428A-8704-E9C3918150F8}"/>
              </a:ext>
            </a:extLst>
          </p:cNvPr>
          <p:cNvPicPr>
            <a:picLocks noChangeAspect="1"/>
          </p:cNvPicPr>
          <p:nvPr>
            <p:custDataLst>
              <p:tags r:id="rId3"/>
            </p:custDataLst>
          </p:nvPr>
        </p:nvPicPr>
        <p:blipFill>
          <a:blip r:embed="rId6"/>
          <a:stretch>
            <a:fillRect/>
          </a:stretch>
        </p:blipFill>
        <p:spPr>
          <a:xfrm>
            <a:off x="8746731" y="2044626"/>
            <a:ext cx="2933269" cy="3911025"/>
          </a:xfrm>
          <a:prstGeom prst="rect">
            <a:avLst/>
          </a:prstGeom>
        </p:spPr>
      </p:pic>
    </p:spTree>
    <p:extLst>
      <p:ext uri="{BB962C8B-B14F-4D97-AF65-F5344CB8AC3E}">
        <p14:creationId xmlns:p14="http://schemas.microsoft.com/office/powerpoint/2010/main" val="316190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Concepts de base</a:t>
            </a:r>
          </a:p>
        </p:txBody>
      </p:sp>
      <p:sp>
        <p:nvSpPr>
          <p:cNvPr id="5" name="Content Placeholder 4"/>
          <p:cNvSpPr>
            <a:spLocks noGrp="1"/>
          </p:cNvSpPr>
          <p:nvPr>
            <p:ph idx="1"/>
            <p:custDataLst>
              <p:tags r:id="rId2"/>
            </p:custDataLst>
          </p:nvPr>
        </p:nvSpPr>
        <p:spPr>
          <a:xfrm>
            <a:off x="581192" y="1983728"/>
            <a:ext cx="5589708" cy="4140767"/>
          </a:xfrm>
        </p:spPr>
        <p:txBody>
          <a:bodyPr>
            <a:normAutofit/>
          </a:bodyPr>
          <a:lstStyle/>
          <a:p>
            <a:r>
              <a:rPr lang="fr-CA" dirty="0"/>
              <a:t>Comment recouper les différentes disciplines qui utilisent des données?</a:t>
            </a:r>
          </a:p>
          <a:p>
            <a:r>
              <a:rPr lang="fr-CA" dirty="0"/>
              <a:t>Concepts ou éléments de base (systèmes) :</a:t>
            </a:r>
          </a:p>
          <a:p>
            <a:pPr marL="342900" indent="-342900">
              <a:buFont typeface="Wingdings" charset="2"/>
              <a:buChar char="§"/>
            </a:pPr>
            <a:r>
              <a:rPr lang="fr-CA" dirty="0"/>
              <a:t>objet - attributs (concrets ou abstraits)</a:t>
            </a:r>
          </a:p>
          <a:p>
            <a:pPr marL="342900" indent="-342900">
              <a:buFont typeface="Wingdings" charset="2"/>
              <a:buChar char="§"/>
            </a:pPr>
            <a:r>
              <a:rPr lang="fr-CA" dirty="0"/>
              <a:t>objets multiples - </a:t>
            </a:r>
            <a:r>
              <a:rPr lang="fr-CA" b="1" dirty="0"/>
              <a:t>liens</a:t>
            </a:r>
            <a:r>
              <a:rPr lang="fr-CA" dirty="0"/>
              <a:t> entre ces objets/attributs</a:t>
            </a:r>
          </a:p>
          <a:p>
            <a:pPr marL="342900" indent="-342900">
              <a:buFont typeface="Wingdings" charset="2"/>
              <a:buChar char="§"/>
            </a:pPr>
            <a:r>
              <a:rPr lang="fr-CA" dirty="0"/>
              <a:t>façon dont ces éléments évoluent au fil du temps</a:t>
            </a:r>
          </a:p>
        </p:txBody>
      </p:sp>
      <p:pic>
        <p:nvPicPr>
          <p:cNvPr id="6" name="Picture 5">
            <a:extLst>
              <a:ext uri="{FF2B5EF4-FFF2-40B4-BE49-F238E27FC236}">
                <a16:creationId xmlns:a16="http://schemas.microsoft.com/office/drawing/2014/main" id="{97A4EFC4-EC9D-4BA8-9BF8-DBE24F337CCE}"/>
              </a:ext>
            </a:extLst>
          </p:cNvPr>
          <p:cNvPicPr>
            <a:picLocks noChangeAspect="1"/>
          </p:cNvPicPr>
          <p:nvPr>
            <p:custDataLst>
              <p:tags r:id="rId3"/>
            </p:custDataLst>
          </p:nvPr>
        </p:nvPicPr>
        <p:blipFill>
          <a:blip r:embed="rId6"/>
          <a:stretch>
            <a:fillRect/>
          </a:stretch>
        </p:blipFill>
        <p:spPr>
          <a:xfrm>
            <a:off x="7121507" y="1896333"/>
            <a:ext cx="4379621" cy="4254997"/>
          </a:xfrm>
          <a:prstGeom prst="rect">
            <a:avLst/>
          </a:prstGeom>
        </p:spPr>
      </p:pic>
    </p:spTree>
    <p:extLst>
      <p:ext uri="{BB962C8B-B14F-4D97-AF65-F5344CB8AC3E}">
        <p14:creationId xmlns:p14="http://schemas.microsoft.com/office/powerpoint/2010/main" val="39602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737390|-5389529|-10807215|-8355712|-16724839|SPAC&quot;,&quot;Id&quot;:&quot;5c659cca4131323cec15429a&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4"/>
</p:tagLst>
</file>

<file path=ppt/tags/tag100.xml><?xml version="1.0" encoding="utf-8"?>
<p:tagLst xmlns:a="http://schemas.openxmlformats.org/drawingml/2006/main" xmlns:r="http://schemas.openxmlformats.org/officeDocument/2006/relationships" xmlns:p="http://schemas.openxmlformats.org/presentationml/2006/main">
  <p:tag name="NUM" val="5"/>
</p:tagLst>
</file>

<file path=ppt/tags/tag101.xml><?xml version="1.0" encoding="utf-8"?>
<p:tagLst xmlns:a="http://schemas.openxmlformats.org/drawingml/2006/main" xmlns:r="http://schemas.openxmlformats.org/officeDocument/2006/relationships" xmlns:p="http://schemas.openxmlformats.org/presentationml/2006/main">
  <p:tag name="NUM" val="6"/>
</p:tagLst>
</file>

<file path=ppt/tags/tag102.xml><?xml version="1.0" encoding="utf-8"?>
<p:tagLst xmlns:a="http://schemas.openxmlformats.org/drawingml/2006/main" xmlns:r="http://schemas.openxmlformats.org/officeDocument/2006/relationships" xmlns:p="http://schemas.openxmlformats.org/presentationml/2006/main">
  <p:tag name="NUM" val="7"/>
</p:tagLst>
</file>

<file path=ppt/tags/tag103.xml><?xml version="1.0" encoding="utf-8"?>
<p:tagLst xmlns:a="http://schemas.openxmlformats.org/drawingml/2006/main" xmlns:r="http://schemas.openxmlformats.org/officeDocument/2006/relationships" xmlns:p="http://schemas.openxmlformats.org/presentationml/2006/main">
  <p:tag name="NUM" val="8"/>
</p:tagLst>
</file>

<file path=ppt/tags/tag104.xml><?xml version="1.0" encoding="utf-8"?>
<p:tagLst xmlns:a="http://schemas.openxmlformats.org/drawingml/2006/main" xmlns:r="http://schemas.openxmlformats.org/officeDocument/2006/relationships" xmlns:p="http://schemas.openxmlformats.org/presentationml/2006/main">
  <p:tag name="NUM" val="9"/>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4"/>
</p:tagLst>
</file>

<file path=ppt/tags/tag109.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5"/>
</p:tagLst>
</file>

<file path=ppt/tags/tag110.xml><?xml version="1.0" encoding="utf-8"?>
<p:tagLst xmlns:a="http://schemas.openxmlformats.org/drawingml/2006/main" xmlns:r="http://schemas.openxmlformats.org/officeDocument/2006/relationships" xmlns:p="http://schemas.openxmlformats.org/presentationml/2006/main">
  <p:tag name="NUM" val="6"/>
</p:tagLst>
</file>

<file path=ppt/tags/tag111.xml><?xml version="1.0" encoding="utf-8"?>
<p:tagLst xmlns:a="http://schemas.openxmlformats.org/drawingml/2006/main" xmlns:r="http://schemas.openxmlformats.org/officeDocument/2006/relationships" xmlns:p="http://schemas.openxmlformats.org/presentationml/2006/main">
  <p:tag name="NUM" val="7"/>
</p:tagLst>
</file>

<file path=ppt/tags/tag112.xml><?xml version="1.0" encoding="utf-8"?>
<p:tagLst xmlns:a="http://schemas.openxmlformats.org/drawingml/2006/main" xmlns:r="http://schemas.openxmlformats.org/officeDocument/2006/relationships" xmlns:p="http://schemas.openxmlformats.org/presentationml/2006/main">
  <p:tag name="NUM" val="8"/>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3"/>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3"/>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6"/>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3"/>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3"/>
</p:tagLst>
</file>

<file path=ppt/tags/tag127.xml><?xml version="1.0" encoding="utf-8"?>
<p:tagLst xmlns:a="http://schemas.openxmlformats.org/drawingml/2006/main" xmlns:r="http://schemas.openxmlformats.org/officeDocument/2006/relationships" xmlns:p="http://schemas.openxmlformats.org/presentationml/2006/main">
  <p:tag name="NUM" val="4"/>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7"/>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3"/>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2"/>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3"/>
</p:tagLst>
</file>

<file path=ppt/tags/tag139.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8"/>
</p:tagLst>
</file>

<file path=ppt/tags/tag140.xml><?xml version="1.0" encoding="utf-8"?>
<p:tagLst xmlns:a="http://schemas.openxmlformats.org/drawingml/2006/main" xmlns:r="http://schemas.openxmlformats.org/officeDocument/2006/relationships" xmlns:p="http://schemas.openxmlformats.org/presentationml/2006/main">
  <p:tag name="NUM" val="2"/>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2"/>
</p:tagLst>
</file>

<file path=ppt/tags/tag143.xml><?xml version="1.0" encoding="utf-8"?>
<p:tagLst xmlns:a="http://schemas.openxmlformats.org/drawingml/2006/main" xmlns:r="http://schemas.openxmlformats.org/officeDocument/2006/relationships" xmlns:p="http://schemas.openxmlformats.org/presentationml/2006/main">
  <p:tag name="NUM" val="3"/>
</p:tagLst>
</file>

<file path=ppt/tags/tag144.xml><?xml version="1.0" encoding="utf-8"?>
<p:tagLst xmlns:a="http://schemas.openxmlformats.org/drawingml/2006/main" xmlns:r="http://schemas.openxmlformats.org/officeDocument/2006/relationships" xmlns:p="http://schemas.openxmlformats.org/presentationml/2006/main">
  <p:tag name="NUM" val="4"/>
</p:tagLst>
</file>

<file path=ppt/tags/tag145.xml><?xml version="1.0" encoding="utf-8"?>
<p:tagLst xmlns:a="http://schemas.openxmlformats.org/drawingml/2006/main" xmlns:r="http://schemas.openxmlformats.org/officeDocument/2006/relationships" xmlns:p="http://schemas.openxmlformats.org/presentationml/2006/main">
  <p:tag name="NUM" val="5"/>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9"/>
</p:tagLst>
</file>

<file path=ppt/tags/tag150.xml><?xml version="1.0" encoding="utf-8"?>
<p:tagLst xmlns:a="http://schemas.openxmlformats.org/drawingml/2006/main" xmlns:r="http://schemas.openxmlformats.org/officeDocument/2006/relationships" xmlns:p="http://schemas.openxmlformats.org/presentationml/2006/main">
  <p:tag name="NUM" val="3"/>
</p:tagLst>
</file>

<file path=ppt/tags/tag151.xml><?xml version="1.0" encoding="utf-8"?>
<p:tagLst xmlns:a="http://schemas.openxmlformats.org/drawingml/2006/main" xmlns:r="http://schemas.openxmlformats.org/officeDocument/2006/relationships" xmlns:p="http://schemas.openxmlformats.org/presentationml/2006/main">
  <p:tag name="NUM" val="1"/>
</p:tagLst>
</file>

<file path=ppt/tags/tag152.xml><?xml version="1.0" encoding="utf-8"?>
<p:tagLst xmlns:a="http://schemas.openxmlformats.org/drawingml/2006/main" xmlns:r="http://schemas.openxmlformats.org/officeDocument/2006/relationships" xmlns:p="http://schemas.openxmlformats.org/presentationml/2006/main">
  <p:tag name="NUM" val="2"/>
</p:tagLst>
</file>

<file path=ppt/tags/tag153.xml><?xml version="1.0" encoding="utf-8"?>
<p:tagLst xmlns:a="http://schemas.openxmlformats.org/drawingml/2006/main" xmlns:r="http://schemas.openxmlformats.org/officeDocument/2006/relationships" xmlns:p="http://schemas.openxmlformats.org/presentationml/2006/main">
  <p:tag name="NUM" val="1"/>
</p:tagLst>
</file>

<file path=ppt/tags/tag154.xml><?xml version="1.0" encoding="utf-8"?>
<p:tagLst xmlns:a="http://schemas.openxmlformats.org/drawingml/2006/main" xmlns:r="http://schemas.openxmlformats.org/officeDocument/2006/relationships" xmlns:p="http://schemas.openxmlformats.org/presentationml/2006/main">
  <p:tag name="NUM" val="2"/>
</p:tagLst>
</file>

<file path=ppt/tags/tag155.xml><?xml version="1.0" encoding="utf-8"?>
<p:tagLst xmlns:a="http://schemas.openxmlformats.org/drawingml/2006/main" xmlns:r="http://schemas.openxmlformats.org/officeDocument/2006/relationships" xmlns:p="http://schemas.openxmlformats.org/presentationml/2006/main">
  <p:tag name="NUM" val="3"/>
</p:tagLst>
</file>

<file path=ppt/tags/tag156.xml><?xml version="1.0" encoding="utf-8"?>
<p:tagLst xmlns:a="http://schemas.openxmlformats.org/drawingml/2006/main" xmlns:r="http://schemas.openxmlformats.org/officeDocument/2006/relationships" xmlns:p="http://schemas.openxmlformats.org/presentationml/2006/main">
  <p:tag name="NUM" val="4"/>
</p:tagLst>
</file>

<file path=ppt/tags/tag157.xml><?xml version="1.0" encoding="utf-8"?>
<p:tagLst xmlns:a="http://schemas.openxmlformats.org/drawingml/2006/main" xmlns:r="http://schemas.openxmlformats.org/officeDocument/2006/relationships" xmlns:p="http://schemas.openxmlformats.org/presentationml/2006/main">
  <p:tag name="NUM" val="5"/>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10"/>
</p:tagLst>
</file>

<file path=ppt/tags/tag160.xml><?xml version="1.0" encoding="utf-8"?>
<p:tagLst xmlns:a="http://schemas.openxmlformats.org/drawingml/2006/main" xmlns:r="http://schemas.openxmlformats.org/officeDocument/2006/relationships" xmlns:p="http://schemas.openxmlformats.org/presentationml/2006/main">
  <p:tag name="NUM" val="3"/>
</p:tagLst>
</file>

<file path=ppt/tags/tag161.xml><?xml version="1.0" encoding="utf-8"?>
<p:tagLst xmlns:a="http://schemas.openxmlformats.org/drawingml/2006/main" xmlns:r="http://schemas.openxmlformats.org/officeDocument/2006/relationships" xmlns:p="http://schemas.openxmlformats.org/presentationml/2006/main">
  <p:tag name="NUM" val="4"/>
</p:tagLst>
</file>

<file path=ppt/tags/tag162.xml><?xml version="1.0" encoding="utf-8"?>
<p:tagLst xmlns:a="http://schemas.openxmlformats.org/drawingml/2006/main" xmlns:r="http://schemas.openxmlformats.org/officeDocument/2006/relationships" xmlns:p="http://schemas.openxmlformats.org/presentationml/2006/main">
  <p:tag name="NUM" val="5"/>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2"/>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11"/>
</p:tagLst>
</file>

<file path=ppt/tags/tag18.xml><?xml version="1.0" encoding="utf-8"?>
<p:tagLst xmlns:a="http://schemas.openxmlformats.org/drawingml/2006/main" xmlns:r="http://schemas.openxmlformats.org/officeDocument/2006/relationships" xmlns:p="http://schemas.openxmlformats.org/presentationml/2006/main">
  <p:tag name="NUM" val="12"/>
</p:tagLst>
</file>

<file path=ppt/tags/tag19.xml><?xml version="1.0" encoding="utf-8"?>
<p:tagLst xmlns:a="http://schemas.openxmlformats.org/drawingml/2006/main" xmlns:r="http://schemas.openxmlformats.org/officeDocument/2006/relationships" xmlns:p="http://schemas.openxmlformats.org/presentationml/2006/main">
  <p:tag name="NUM" val="13"/>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4"/>
</p:tagLst>
</file>

<file path=ppt/tags/tag21.xml><?xml version="1.0" encoding="utf-8"?>
<p:tagLst xmlns:a="http://schemas.openxmlformats.org/drawingml/2006/main" xmlns:r="http://schemas.openxmlformats.org/officeDocument/2006/relationships" xmlns:p="http://schemas.openxmlformats.org/presentationml/2006/main">
  <p:tag name="NUM" val="15"/>
</p:tagLst>
</file>

<file path=ppt/tags/tag22.xml><?xml version="1.0" encoding="utf-8"?>
<p:tagLst xmlns:a="http://schemas.openxmlformats.org/drawingml/2006/main" xmlns:r="http://schemas.openxmlformats.org/officeDocument/2006/relationships" xmlns:p="http://schemas.openxmlformats.org/presentationml/2006/main">
  <p:tag name="NUM" val="16"/>
</p:tagLst>
</file>

<file path=ppt/tags/tag23.xml><?xml version="1.0" encoding="utf-8"?>
<p:tagLst xmlns:a="http://schemas.openxmlformats.org/drawingml/2006/main" xmlns:r="http://schemas.openxmlformats.org/officeDocument/2006/relationships" xmlns:p="http://schemas.openxmlformats.org/presentationml/2006/main">
  <p:tag name="NUM" val="17"/>
</p:tagLst>
</file>

<file path=ppt/tags/tag24.xml><?xml version="1.0" encoding="utf-8"?>
<p:tagLst xmlns:a="http://schemas.openxmlformats.org/drawingml/2006/main" xmlns:r="http://schemas.openxmlformats.org/officeDocument/2006/relationships" xmlns:p="http://schemas.openxmlformats.org/presentationml/2006/main">
  <p:tag name="NUM" val="18"/>
</p:tagLst>
</file>

<file path=ppt/tags/tag25.xml><?xml version="1.0" encoding="utf-8"?>
<p:tagLst xmlns:a="http://schemas.openxmlformats.org/drawingml/2006/main" xmlns:r="http://schemas.openxmlformats.org/officeDocument/2006/relationships" xmlns:p="http://schemas.openxmlformats.org/presentationml/2006/main">
  <p:tag name="NUM" val="19"/>
</p:tagLst>
</file>

<file path=ppt/tags/tag26.xml><?xml version="1.0" encoding="utf-8"?>
<p:tagLst xmlns:a="http://schemas.openxmlformats.org/drawingml/2006/main" xmlns:r="http://schemas.openxmlformats.org/officeDocument/2006/relationships" xmlns:p="http://schemas.openxmlformats.org/presentationml/2006/main">
  <p:tag name="NUM" val="20"/>
</p:tagLst>
</file>

<file path=ppt/tags/tag27.xml><?xml version="1.0" encoding="utf-8"?>
<p:tagLst xmlns:a="http://schemas.openxmlformats.org/drawingml/2006/main" xmlns:r="http://schemas.openxmlformats.org/officeDocument/2006/relationships" xmlns:p="http://schemas.openxmlformats.org/presentationml/2006/main">
  <p:tag name="NUM" val="21"/>
</p:tagLst>
</file>

<file path=ppt/tags/tag28.xml><?xml version="1.0" encoding="utf-8"?>
<p:tagLst xmlns:a="http://schemas.openxmlformats.org/drawingml/2006/main" xmlns:r="http://schemas.openxmlformats.org/officeDocument/2006/relationships" xmlns:p="http://schemas.openxmlformats.org/presentationml/2006/main">
  <p:tag name="NUM" val="22"/>
</p:tagLst>
</file>

<file path=ppt/tags/tag29.xml><?xml version="1.0" encoding="utf-8"?>
<p:tagLst xmlns:a="http://schemas.openxmlformats.org/drawingml/2006/main" xmlns:r="http://schemas.openxmlformats.org/officeDocument/2006/relationships" xmlns:p="http://schemas.openxmlformats.org/presentationml/2006/main">
  <p:tag name="NUM" val="23"/>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24"/>
</p:tagLst>
</file>

<file path=ppt/tags/tag31.xml><?xml version="1.0" encoding="utf-8"?>
<p:tagLst xmlns:a="http://schemas.openxmlformats.org/drawingml/2006/main" xmlns:r="http://schemas.openxmlformats.org/officeDocument/2006/relationships" xmlns:p="http://schemas.openxmlformats.org/presentationml/2006/main">
  <p:tag name="NUM" val="25"/>
</p:tagLst>
</file>

<file path=ppt/tags/tag32.xml><?xml version="1.0" encoding="utf-8"?>
<p:tagLst xmlns:a="http://schemas.openxmlformats.org/drawingml/2006/main" xmlns:r="http://schemas.openxmlformats.org/officeDocument/2006/relationships" xmlns:p="http://schemas.openxmlformats.org/presentationml/2006/main">
  <p:tag name="NUM" val="26"/>
</p:tagLst>
</file>

<file path=ppt/tags/tag33.xml><?xml version="1.0" encoding="utf-8"?>
<p:tagLst xmlns:a="http://schemas.openxmlformats.org/drawingml/2006/main" xmlns:r="http://schemas.openxmlformats.org/officeDocument/2006/relationships" xmlns:p="http://schemas.openxmlformats.org/presentationml/2006/main">
  <p:tag name="NUM" val="27"/>
</p:tagLst>
</file>

<file path=ppt/tags/tag34.xml><?xml version="1.0" encoding="utf-8"?>
<p:tagLst xmlns:a="http://schemas.openxmlformats.org/drawingml/2006/main" xmlns:r="http://schemas.openxmlformats.org/officeDocument/2006/relationships" xmlns:p="http://schemas.openxmlformats.org/presentationml/2006/main">
  <p:tag name="NUM" val="28"/>
</p:tagLst>
</file>

<file path=ppt/tags/tag35.xml><?xml version="1.0" encoding="utf-8"?>
<p:tagLst xmlns:a="http://schemas.openxmlformats.org/drawingml/2006/main" xmlns:r="http://schemas.openxmlformats.org/officeDocument/2006/relationships" xmlns:p="http://schemas.openxmlformats.org/presentationml/2006/main">
  <p:tag name="NUM" val="29"/>
</p:tagLst>
</file>

<file path=ppt/tags/tag36.xml><?xml version="1.0" encoding="utf-8"?>
<p:tagLst xmlns:a="http://schemas.openxmlformats.org/drawingml/2006/main" xmlns:r="http://schemas.openxmlformats.org/officeDocument/2006/relationships" xmlns:p="http://schemas.openxmlformats.org/presentationml/2006/main">
  <p:tag name="NUM" val="30"/>
</p:tagLst>
</file>

<file path=ppt/tags/tag37.xml><?xml version="1.0" encoding="utf-8"?>
<p:tagLst xmlns:a="http://schemas.openxmlformats.org/drawingml/2006/main" xmlns:r="http://schemas.openxmlformats.org/officeDocument/2006/relationships" xmlns:p="http://schemas.openxmlformats.org/presentationml/2006/main">
  <p:tag name="NUM" val="31"/>
</p:tagLst>
</file>

<file path=ppt/tags/tag38.xml><?xml version="1.0" encoding="utf-8"?>
<p:tagLst xmlns:a="http://schemas.openxmlformats.org/drawingml/2006/main" xmlns:r="http://schemas.openxmlformats.org/officeDocument/2006/relationships" xmlns:p="http://schemas.openxmlformats.org/presentationml/2006/main">
  <p:tag name="NUM" val="32"/>
</p:tagLst>
</file>

<file path=ppt/tags/tag39.xml><?xml version="1.0" encoding="utf-8"?>
<p:tagLst xmlns:a="http://schemas.openxmlformats.org/drawingml/2006/main" xmlns:r="http://schemas.openxmlformats.org/officeDocument/2006/relationships" xmlns:p="http://schemas.openxmlformats.org/presentationml/2006/main">
  <p:tag name="NUM" val="33"/>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34"/>
</p:tagLst>
</file>

<file path=ppt/tags/tag41.xml><?xml version="1.0" encoding="utf-8"?>
<p:tagLst xmlns:a="http://schemas.openxmlformats.org/drawingml/2006/main" xmlns:r="http://schemas.openxmlformats.org/officeDocument/2006/relationships" xmlns:p="http://schemas.openxmlformats.org/presentationml/2006/main">
  <p:tag name="NUM" val="35"/>
</p:tagLst>
</file>

<file path=ppt/tags/tag42.xml><?xml version="1.0" encoding="utf-8"?>
<p:tagLst xmlns:a="http://schemas.openxmlformats.org/drawingml/2006/main" xmlns:r="http://schemas.openxmlformats.org/officeDocument/2006/relationships" xmlns:p="http://schemas.openxmlformats.org/presentationml/2006/main">
  <p:tag name="NUM" val="36"/>
</p:tagLst>
</file>

<file path=ppt/tags/tag43.xml><?xml version="1.0" encoding="utf-8"?>
<p:tagLst xmlns:a="http://schemas.openxmlformats.org/drawingml/2006/main" xmlns:r="http://schemas.openxmlformats.org/officeDocument/2006/relationships" xmlns:p="http://schemas.openxmlformats.org/presentationml/2006/main">
  <p:tag name="NUM" val="37"/>
</p:tagLst>
</file>

<file path=ppt/tags/tag44.xml><?xml version="1.0" encoding="utf-8"?>
<p:tagLst xmlns:a="http://schemas.openxmlformats.org/drawingml/2006/main" xmlns:r="http://schemas.openxmlformats.org/officeDocument/2006/relationships" xmlns:p="http://schemas.openxmlformats.org/presentationml/2006/main">
  <p:tag name="NUM" val="38"/>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6"/>
</p:tagLst>
</file>

<file path=ppt/tags/tag51.xml><?xml version="1.0" encoding="utf-8"?>
<p:tagLst xmlns:a="http://schemas.openxmlformats.org/drawingml/2006/main" xmlns:r="http://schemas.openxmlformats.org/officeDocument/2006/relationships" xmlns:p="http://schemas.openxmlformats.org/presentationml/2006/main">
  <p:tag name="NUM" val="7"/>
</p:tagLst>
</file>

<file path=ppt/tags/tag52.xml><?xml version="1.0" encoding="utf-8"?>
<p:tagLst xmlns:a="http://schemas.openxmlformats.org/drawingml/2006/main" xmlns:r="http://schemas.openxmlformats.org/officeDocument/2006/relationships" xmlns:p="http://schemas.openxmlformats.org/presentationml/2006/main">
  <p:tag name="NUM" val="8"/>
</p:tagLst>
</file>

<file path=ppt/tags/tag53.xml><?xml version="1.0" encoding="utf-8"?>
<p:tagLst xmlns:a="http://schemas.openxmlformats.org/drawingml/2006/main" xmlns:r="http://schemas.openxmlformats.org/officeDocument/2006/relationships" xmlns:p="http://schemas.openxmlformats.org/presentationml/2006/main">
  <p:tag name="NUM" val="9"/>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4"/>
</p:tagLst>
</file>

<file path=ppt/tags/tag58.xml><?xml version="1.0" encoding="utf-8"?>
<p:tagLst xmlns:a="http://schemas.openxmlformats.org/drawingml/2006/main" xmlns:r="http://schemas.openxmlformats.org/officeDocument/2006/relationships" xmlns:p="http://schemas.openxmlformats.org/presentationml/2006/main">
  <p:tag name="NUM" val="5"/>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4"/>
</p:tagLst>
</file>

<file path=ppt/tags/tag66.xml><?xml version="1.0" encoding="utf-8"?>
<p:tagLst xmlns:a="http://schemas.openxmlformats.org/drawingml/2006/main" xmlns:r="http://schemas.openxmlformats.org/officeDocument/2006/relationships" xmlns:p="http://schemas.openxmlformats.org/presentationml/2006/main">
  <p:tag name="NUM" val="5"/>
</p:tagLst>
</file>

<file path=ppt/tags/tag67.xml><?xml version="1.0" encoding="utf-8"?>
<p:tagLst xmlns:a="http://schemas.openxmlformats.org/drawingml/2006/main" xmlns:r="http://schemas.openxmlformats.org/officeDocument/2006/relationships" xmlns:p="http://schemas.openxmlformats.org/presentationml/2006/main">
  <p:tag name="NUM" val="6"/>
</p:tagLst>
</file>

<file path=ppt/tags/tag68.xml><?xml version="1.0" encoding="utf-8"?>
<p:tagLst xmlns:a="http://schemas.openxmlformats.org/drawingml/2006/main" xmlns:r="http://schemas.openxmlformats.org/officeDocument/2006/relationships" xmlns:p="http://schemas.openxmlformats.org/presentationml/2006/main">
  <p:tag name="NUM" val="7"/>
</p:tagLst>
</file>

<file path=ppt/tags/tag69.xml><?xml version="1.0" encoding="utf-8"?>
<p:tagLst xmlns:a="http://schemas.openxmlformats.org/drawingml/2006/main" xmlns:r="http://schemas.openxmlformats.org/officeDocument/2006/relationships" xmlns:p="http://schemas.openxmlformats.org/presentationml/2006/main">
  <p:tag name="NUM" val="8"/>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9"/>
</p:tagLst>
</file>

<file path=ppt/tags/tag71.xml><?xml version="1.0" encoding="utf-8"?>
<p:tagLst xmlns:a="http://schemas.openxmlformats.org/drawingml/2006/main" xmlns:r="http://schemas.openxmlformats.org/officeDocument/2006/relationships" xmlns:p="http://schemas.openxmlformats.org/presentationml/2006/main">
  <p:tag name="NUM" val="10"/>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2"/>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2"/>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4"/>
</p:tagLst>
</file>

<file path=ppt/tags/tag85.xml><?xml version="1.0" encoding="utf-8"?>
<p:tagLst xmlns:a="http://schemas.openxmlformats.org/drawingml/2006/main" xmlns:r="http://schemas.openxmlformats.org/officeDocument/2006/relationships" xmlns:p="http://schemas.openxmlformats.org/presentationml/2006/main">
  <p:tag name="NUM" val="5"/>
</p:tagLst>
</file>

<file path=ppt/tags/tag86.xml><?xml version="1.0" encoding="utf-8"?>
<p:tagLst xmlns:a="http://schemas.openxmlformats.org/drawingml/2006/main" xmlns:r="http://schemas.openxmlformats.org/officeDocument/2006/relationships" xmlns:p="http://schemas.openxmlformats.org/presentationml/2006/main">
  <p:tag name="NUM" val="6"/>
</p:tagLst>
</file>

<file path=ppt/tags/tag87.xml><?xml version="1.0" encoding="utf-8"?>
<p:tagLst xmlns:a="http://schemas.openxmlformats.org/drawingml/2006/main" xmlns:r="http://schemas.openxmlformats.org/officeDocument/2006/relationships" xmlns:p="http://schemas.openxmlformats.org/presentationml/2006/main">
  <p:tag name="NUM" val="7"/>
</p:tagLst>
</file>

<file path=ppt/tags/tag88.xml><?xml version="1.0" encoding="utf-8"?>
<p:tagLst xmlns:a="http://schemas.openxmlformats.org/drawingml/2006/main" xmlns:r="http://schemas.openxmlformats.org/officeDocument/2006/relationships" xmlns:p="http://schemas.openxmlformats.org/presentationml/2006/main">
  <p:tag name="NUM" val="8"/>
</p:tagLst>
</file>

<file path=ppt/tags/tag89.xml><?xml version="1.0" encoding="utf-8"?>
<p:tagLst xmlns:a="http://schemas.openxmlformats.org/drawingml/2006/main" xmlns:r="http://schemas.openxmlformats.org/officeDocument/2006/relationships" xmlns:p="http://schemas.openxmlformats.org/presentationml/2006/main">
  <p:tag name="NUM" val="9"/>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ags/tag90.xml><?xml version="1.0" encoding="utf-8"?>
<p:tagLst xmlns:a="http://schemas.openxmlformats.org/drawingml/2006/main" xmlns:r="http://schemas.openxmlformats.org/officeDocument/2006/relationships" xmlns:p="http://schemas.openxmlformats.org/presentationml/2006/main">
  <p:tag name="NUM" val="10"/>
</p:tagLst>
</file>

<file path=ppt/tags/tag91.xml><?xml version="1.0" encoding="utf-8"?>
<p:tagLst xmlns:a="http://schemas.openxmlformats.org/drawingml/2006/main" xmlns:r="http://schemas.openxmlformats.org/officeDocument/2006/relationships" xmlns:p="http://schemas.openxmlformats.org/presentationml/2006/main">
  <p:tag name="NUM" val="11"/>
</p:tagLst>
</file>

<file path=ppt/tags/tag92.xml><?xml version="1.0" encoding="utf-8"?>
<p:tagLst xmlns:a="http://schemas.openxmlformats.org/drawingml/2006/main" xmlns:r="http://schemas.openxmlformats.org/officeDocument/2006/relationships" xmlns:p="http://schemas.openxmlformats.org/presentationml/2006/main">
  <p:tag name="NUM" val="12"/>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9076</TotalTime>
  <Words>2194</Words>
  <Application>Microsoft Macintosh PowerPoint</Application>
  <PresentationFormat>Widescreen</PresentationFormat>
  <Paragraphs>241</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Dagny OT</vt:lpstr>
      <vt:lpstr>Gill Sans MT</vt:lpstr>
      <vt:lpstr>Helvetica Light</vt:lpstr>
      <vt:lpstr>Wingdings</vt:lpstr>
      <vt:lpstr>Wingdings 2</vt:lpstr>
      <vt:lpstr>Dividend</vt:lpstr>
      <vt:lpstr>Architecture de données et de l’information</vt:lpstr>
      <vt:lpstr>Le processus d’analyse (désordonné)</vt:lpstr>
      <vt:lpstr>Un pipeline de DONNÉES (automatisé) mis en œuvre</vt:lpstr>
      <vt:lpstr>Un pipeline de DONNÉES (automatisé) mis en œuvre</vt:lpstr>
      <vt:lpstr>Motivations pour la collection</vt:lpstr>
      <vt:lpstr>Différentes cultures de données, différents termes</vt:lpstr>
      <vt:lpstr>Entrez dans le monde de la science informatique! Et de l’informatique!</vt:lpstr>
      <vt:lpstr>DÉGRADATION des données</vt:lpstr>
      <vt:lpstr>Concepts de base</vt:lpstr>
      <vt:lpstr>Liens au sein des systèmes</vt:lpstr>
      <vt:lpstr>Langages formels de modélisation conceptuelle</vt:lpstr>
      <vt:lpstr>Modèles méthodologiques</vt:lpstr>
      <vt:lpstr>Un pipeline de DONNÉES (automatisé) mis en œuvre</vt:lpstr>
      <vt:lpstr>Qu’est-ce que la modélisation de données?</vt:lpstr>
      <vt:lpstr>Ontologie  – Modèle de connaissances</vt:lpstr>
      <vt:lpstr>Métadonnées pour fournir un contexte</vt:lpstr>
      <vt:lpstr>Données structurées par rapport aux données non structurées</vt:lpstr>
      <vt:lpstr>Qu’est-ce que la modélisation de données?</vt:lpstr>
      <vt:lpstr>Mémoires de valeurs clés et mémoires triples</vt:lpstr>
      <vt:lpstr>Exemples</vt:lpstr>
      <vt:lpstr>Bases de données graphiques</vt:lpstr>
      <vt:lpstr>Bases de données relationnelles</vt:lpstr>
      <vt:lpstr>Avantages, inconvénients et cas d’utilisation de chacun</vt:lpstr>
      <vt:lpstr>Remarque sur les fichiers non hiérarchiques et les feuilles de calcul</vt:lpstr>
      <vt:lpstr>Remarque sur les fichiers non hiérarchiques et les feuilles de calcul</vt:lpstr>
      <vt:lpstr>Quelques outils et mots à la mode</vt:lpstr>
      <vt:lpstr>Mise en œuvre de votre modèle</vt:lpstr>
      <vt:lpstr>Rôle du logiciel de gestion des données</vt:lpstr>
      <vt:lpstr>Un quoi DE DONNÉES???</vt:lpstr>
      <vt:lpstr>Du modèle de données À la mise en œuvre</vt:lpstr>
      <vt:lpstr>Gestion de la collection de données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Notions universelles de la science des données</dc:title>
  <dc:creator>pboily</dc:creator>
  <cp:lastModifiedBy>Patrick Boily</cp:lastModifiedBy>
  <cp:revision>606</cp:revision>
  <dcterms:created xsi:type="dcterms:W3CDTF">2018-12-12T19:39:04Z</dcterms:created>
  <dcterms:modified xsi:type="dcterms:W3CDTF">2019-10-27T20:13:21Z</dcterms:modified>
</cp:coreProperties>
</file>